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1.webp" ContentType="image/jpeg"/>
  <Override PartName="/ppt/notesSlides/notesSlide7.xml" ContentType="application/vnd.openxmlformats-officedocument.presentationml.notesSlide+xml"/>
  <Override PartName="/ppt/media/image23.webp"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6.webp" ContentType="image/jpeg"/>
  <Override PartName="/ppt/media/image27.webp"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 id="2147483705" r:id="rId2"/>
    <p:sldMasterId id="2147483741" r:id="rId3"/>
    <p:sldMasterId id="2147483759" r:id="rId4"/>
  </p:sldMasterIdLst>
  <p:notesMasterIdLst>
    <p:notesMasterId r:id="rId33"/>
  </p:notesMasterIdLst>
  <p:sldIdLst>
    <p:sldId id="256" r:id="rId5"/>
    <p:sldId id="257" r:id="rId6"/>
    <p:sldId id="260" r:id="rId7"/>
    <p:sldId id="259" r:id="rId8"/>
    <p:sldId id="261" r:id="rId9"/>
    <p:sldId id="271" r:id="rId10"/>
    <p:sldId id="263" r:id="rId11"/>
    <p:sldId id="264" r:id="rId12"/>
    <p:sldId id="280" r:id="rId13"/>
    <p:sldId id="262" r:id="rId14"/>
    <p:sldId id="265" r:id="rId15"/>
    <p:sldId id="266" r:id="rId16"/>
    <p:sldId id="267" r:id="rId17"/>
    <p:sldId id="268" r:id="rId18"/>
    <p:sldId id="269" r:id="rId19"/>
    <p:sldId id="270" r:id="rId20"/>
    <p:sldId id="258" r:id="rId21"/>
    <p:sldId id="272" r:id="rId22"/>
    <p:sldId id="273" r:id="rId23"/>
    <p:sldId id="278" r:id="rId24"/>
    <p:sldId id="281" r:id="rId25"/>
    <p:sldId id="279"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51"/>
    <p:restoredTop sz="96928"/>
  </p:normalViewPr>
  <p:slideViewPr>
    <p:cSldViewPr snapToGrid="0" snapToObjects="1">
      <p:cViewPr varScale="1">
        <p:scale>
          <a:sx n="155" d="100"/>
          <a:sy n="155" d="100"/>
        </p:scale>
        <p:origin x="192"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FC3E3-CFE1-D643-8F74-FDEC357C748A}" type="datetimeFigureOut">
              <a:rPr lang="en-US" smtClean="0"/>
              <a:t>2/24/20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AD25F-F8AD-114C-AEB5-E09EBD049051}" type="slidenum">
              <a:rPr lang="en-US" smtClean="0"/>
              <a:t>‹#›</a:t>
            </a:fld>
            <a:endParaRPr lang="en-US"/>
          </a:p>
        </p:txBody>
      </p:sp>
    </p:spTree>
    <p:extLst>
      <p:ext uri="{BB962C8B-B14F-4D97-AF65-F5344CB8AC3E}">
        <p14:creationId xmlns:p14="http://schemas.microsoft.com/office/powerpoint/2010/main" val="354620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2</a:t>
            </a:fld>
            <a:endParaRPr lang="en-US"/>
          </a:p>
        </p:txBody>
      </p:sp>
    </p:spTree>
    <p:extLst>
      <p:ext uri="{BB962C8B-B14F-4D97-AF65-F5344CB8AC3E}">
        <p14:creationId xmlns:p14="http://schemas.microsoft.com/office/powerpoint/2010/main" val="368785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13</a:t>
            </a:fld>
            <a:endParaRPr lang="en-US"/>
          </a:p>
        </p:txBody>
      </p:sp>
    </p:spTree>
    <p:extLst>
      <p:ext uri="{BB962C8B-B14F-4D97-AF65-F5344CB8AC3E}">
        <p14:creationId xmlns:p14="http://schemas.microsoft.com/office/powerpoint/2010/main" val="268537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14</a:t>
            </a:fld>
            <a:endParaRPr lang="en-US"/>
          </a:p>
        </p:txBody>
      </p:sp>
    </p:spTree>
    <p:extLst>
      <p:ext uri="{BB962C8B-B14F-4D97-AF65-F5344CB8AC3E}">
        <p14:creationId xmlns:p14="http://schemas.microsoft.com/office/powerpoint/2010/main" val="323427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15</a:t>
            </a:fld>
            <a:endParaRPr lang="en-US"/>
          </a:p>
        </p:txBody>
      </p:sp>
    </p:spTree>
    <p:extLst>
      <p:ext uri="{BB962C8B-B14F-4D97-AF65-F5344CB8AC3E}">
        <p14:creationId xmlns:p14="http://schemas.microsoft.com/office/powerpoint/2010/main" val="90376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16</a:t>
            </a:fld>
            <a:endParaRPr lang="en-US"/>
          </a:p>
        </p:txBody>
      </p:sp>
    </p:spTree>
    <p:extLst>
      <p:ext uri="{BB962C8B-B14F-4D97-AF65-F5344CB8AC3E}">
        <p14:creationId xmlns:p14="http://schemas.microsoft.com/office/powerpoint/2010/main" val="2374186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17</a:t>
            </a:fld>
            <a:endParaRPr lang="en-US"/>
          </a:p>
        </p:txBody>
      </p:sp>
    </p:spTree>
    <p:extLst>
      <p:ext uri="{BB962C8B-B14F-4D97-AF65-F5344CB8AC3E}">
        <p14:creationId xmlns:p14="http://schemas.microsoft.com/office/powerpoint/2010/main" val="936709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3</a:t>
            </a:fld>
            <a:endParaRPr lang="en-US"/>
          </a:p>
        </p:txBody>
      </p:sp>
    </p:spTree>
    <p:extLst>
      <p:ext uri="{BB962C8B-B14F-4D97-AF65-F5344CB8AC3E}">
        <p14:creationId xmlns:p14="http://schemas.microsoft.com/office/powerpoint/2010/main" val="1785850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4</a:t>
            </a:fld>
            <a:endParaRPr lang="en-US"/>
          </a:p>
        </p:txBody>
      </p:sp>
    </p:spTree>
    <p:extLst>
      <p:ext uri="{BB962C8B-B14F-4D97-AF65-F5344CB8AC3E}">
        <p14:creationId xmlns:p14="http://schemas.microsoft.com/office/powerpoint/2010/main" val="153384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5</a:t>
            </a:fld>
            <a:endParaRPr lang="en-US"/>
          </a:p>
        </p:txBody>
      </p:sp>
    </p:spTree>
    <p:extLst>
      <p:ext uri="{BB962C8B-B14F-4D97-AF65-F5344CB8AC3E}">
        <p14:creationId xmlns:p14="http://schemas.microsoft.com/office/powerpoint/2010/main" val="3416019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7</a:t>
            </a:fld>
            <a:endParaRPr lang="en-US"/>
          </a:p>
        </p:txBody>
      </p:sp>
    </p:spTree>
    <p:extLst>
      <p:ext uri="{BB962C8B-B14F-4D97-AF65-F5344CB8AC3E}">
        <p14:creationId xmlns:p14="http://schemas.microsoft.com/office/powerpoint/2010/main" val="454452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8</a:t>
            </a:fld>
            <a:endParaRPr lang="en-US"/>
          </a:p>
        </p:txBody>
      </p:sp>
    </p:spTree>
    <p:extLst>
      <p:ext uri="{BB962C8B-B14F-4D97-AF65-F5344CB8AC3E}">
        <p14:creationId xmlns:p14="http://schemas.microsoft.com/office/powerpoint/2010/main" val="167466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10</a:t>
            </a:fld>
            <a:endParaRPr lang="en-US"/>
          </a:p>
        </p:txBody>
      </p:sp>
    </p:spTree>
    <p:extLst>
      <p:ext uri="{BB962C8B-B14F-4D97-AF65-F5344CB8AC3E}">
        <p14:creationId xmlns:p14="http://schemas.microsoft.com/office/powerpoint/2010/main" val="31857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11</a:t>
            </a:fld>
            <a:endParaRPr lang="en-US"/>
          </a:p>
        </p:txBody>
      </p:sp>
    </p:spTree>
    <p:extLst>
      <p:ext uri="{BB962C8B-B14F-4D97-AF65-F5344CB8AC3E}">
        <p14:creationId xmlns:p14="http://schemas.microsoft.com/office/powerpoint/2010/main" val="289845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BAD25F-F8AD-114C-AEB5-E09EBD049051}" type="slidenum">
              <a:rPr lang="en-US" smtClean="0"/>
              <a:t>12</a:t>
            </a:fld>
            <a:endParaRPr lang="en-US"/>
          </a:p>
        </p:txBody>
      </p:sp>
    </p:spTree>
    <p:extLst>
      <p:ext uri="{BB962C8B-B14F-4D97-AF65-F5344CB8AC3E}">
        <p14:creationId xmlns:p14="http://schemas.microsoft.com/office/powerpoint/2010/main" val="20336653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521058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648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5841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089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9123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3731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0983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20925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0511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791477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668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2552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923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70566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4593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5953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683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9352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5651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030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1549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302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9802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18916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8014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4836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2920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0943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8434821"/>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2963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4887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4538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0690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5027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6234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0772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4099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9503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7263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06970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7801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5200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4178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6377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4222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9260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84647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5774440"/>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15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5996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7878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78181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66009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57306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744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8822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16149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0489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50809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7276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4081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2961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8875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175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8110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0768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739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0251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2/24/20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1343633"/>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2/24/20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46406751"/>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2/24/20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094160"/>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2/24/20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1765404"/>
      </p:ext>
    </p:extLst>
  </p:cSld>
  <p:clrMap bg1="dk1" tx1="lt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wav"/><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3.webp"/></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webp"/><Relationship Id="rId4" Type="http://schemas.openxmlformats.org/officeDocument/2006/relationships/image" Target="../media/image26.webp"/></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3.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https://www.youtube.com/embed/AuyTRbj8QSA?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ideo" Target="https://www.youtube.com/embed/lLULRlmXkKo?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Sq36J9pNaEo?feature=oembed" TargetMode="Externa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s://link.springer.com/chapter/10.1007/978-1-4020-8784-4_5" TargetMode="External"/><Relationship Id="rId7" Type="http://schemas.openxmlformats.org/officeDocument/2006/relationships/hyperlink" Target="https://www.academia.edu/3839329/Philo_of_Byzantium_in_R.S._BAGNALL_et_al._edd._The_Encyclopedia_of_Ancient_History_Chichester_Malden_MA_2013_5266-8" TargetMode="External"/><Relationship Id="rId2" Type="http://schemas.openxmlformats.org/officeDocument/2006/relationships/hyperlink" Target="https://www.amazon.com/How-Smart-Machines-Think-Press/dp/0262038404" TargetMode="External"/><Relationship Id="rId1" Type="http://schemas.openxmlformats.org/officeDocument/2006/relationships/slideLayout" Target="../slideLayouts/slideLayout2.xml"/><Relationship Id="rId6" Type="http://schemas.openxmlformats.org/officeDocument/2006/relationships/hyperlink" Target="https://www.britannica.com/biography/Ctesibius-of-Alexandria" TargetMode="External"/><Relationship Id="rId5" Type="http://schemas.openxmlformats.org/officeDocument/2006/relationships/hyperlink" Target="https://journals.sagepub.com/doi/pdf/10.1177/002029400303600302" TargetMode="External"/><Relationship Id="rId4" Type="http://schemas.openxmlformats.org/officeDocument/2006/relationships/hyperlink" Target="https://www.greeklegendsandmyths.com/automatons.html"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history-computer.com/Dreamers/LeonardoAutomata.html" TargetMode="External"/><Relationship Id="rId3" Type="http://schemas.openxmlformats.org/officeDocument/2006/relationships/hyperlink" Target="https://www.nndb.com/people/898/000103589/" TargetMode="External"/><Relationship Id="rId7" Type="http://schemas.openxmlformats.org/officeDocument/2006/relationships/hyperlink" Target="https://www.britannica.com/technology/automaton#ref284645" TargetMode="External"/><Relationship Id="rId2" Type="http://schemas.openxmlformats.org/officeDocument/2006/relationships/hyperlink" Target="https://books.google.com/books?id=7GwosjyB8ncC&amp;pg=PA206&amp;lpg=PA206&amp;dq=Automatopoeica&amp;source=bl&amp;ots=CP9hzKN6De&amp;sig=ACfU3U1H_RcgSpqCP4o4CGJ1KHXfX9AKig&amp;hl=en&amp;sa=X&amp;ved=2ahUKEwjCjKnsmejnAhVNVd8KHfKpBocQ6AEwAnoECAkQAQ#v=onepage&amp;q=Automatopoeica&amp;f=false" TargetMode="External"/><Relationship Id="rId1" Type="http://schemas.openxmlformats.org/officeDocument/2006/relationships/slideLayout" Target="../slideLayouts/slideLayout2.xml"/><Relationship Id="rId6" Type="http://schemas.openxmlformats.org/officeDocument/2006/relationships/hyperlink" Target="https://muslimheritage.com/the-mechanics-of-banu-musa-in-the-light-of-modern-system-and-control-engineering/" TargetMode="External"/><Relationship Id="rId5" Type="http://schemas.openxmlformats.org/officeDocument/2006/relationships/hyperlink" Target="https://www.ancient.eu/article/207/what-happened-to-the-great-library-at-alexandria/" TargetMode="External"/><Relationship Id="rId4" Type="http://schemas.openxmlformats.org/officeDocument/2006/relationships/hyperlink" Target="https://themadmuseum.co.uk/history-of-automata/"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5wvelascoblog.com/2016/11/15/the-800-year-old-cutaway-graphics-of-ismail-al-jazari/" TargetMode="External"/><Relationship Id="rId2" Type="http://schemas.openxmlformats.org/officeDocument/2006/relationships/hyperlink" Target="https://www.youtube.com/watch?v=-OKxrA683NU" TargetMode="External"/><Relationship Id="rId1" Type="http://schemas.openxmlformats.org/officeDocument/2006/relationships/slideLayout" Target="../slideLayouts/slideLayout2.xml"/><Relationship Id="rId4" Type="http://schemas.openxmlformats.org/officeDocument/2006/relationships/hyperlink" Target="https://www.youtube.com/watch?v=Sq36J9pNaE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3.jpg"/><Relationship Id="rId4" Type="http://schemas.openxmlformats.org/officeDocument/2006/relationships/image" Target="../media/image17.webp"/></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1.web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video" Target="https://www.youtube.com/embed/WpTkpooBUbc?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5" name="Picture 4" descr="A picture containing water, flower, bird, table&#10;&#10;Description automatically generated">
            <a:extLst>
              <a:ext uri="{FF2B5EF4-FFF2-40B4-BE49-F238E27FC236}">
                <a16:creationId xmlns:a16="http://schemas.microsoft.com/office/drawing/2014/main" id="{E6A10DD0-C57C-724C-9FD6-7B77C5911582}"/>
              </a:ext>
            </a:extLst>
          </p:cNvPr>
          <p:cNvPicPr>
            <a:picLocks noChangeAspect="1"/>
          </p:cNvPicPr>
          <p:nvPr/>
        </p:nvPicPr>
        <p:blipFill rotWithShape="1">
          <a:blip r:embed="rId6"/>
          <a:srcRect l="15960" t="5270" r="-1" b="3821"/>
          <a:stretch/>
        </p:blipFill>
        <p:spPr>
          <a:xfrm>
            <a:off x="20" y="10"/>
            <a:ext cx="12191980" cy="6857990"/>
          </a:xfrm>
          <a:prstGeom prst="rect">
            <a:avLst/>
          </a:prstGeom>
        </p:spPr>
      </p:pic>
      <p:sp>
        <p:nvSpPr>
          <p:cNvPr id="2" name="Title 1">
            <a:extLst>
              <a:ext uri="{FF2B5EF4-FFF2-40B4-BE49-F238E27FC236}">
                <a16:creationId xmlns:a16="http://schemas.microsoft.com/office/drawing/2014/main" id="{8DD1F0C8-EB69-0442-9E94-AA313564B59F}"/>
              </a:ext>
            </a:extLst>
          </p:cNvPr>
          <p:cNvSpPr>
            <a:spLocks noGrp="1"/>
          </p:cNvSpPr>
          <p:nvPr>
            <p:ph type="ctrTitle"/>
          </p:nvPr>
        </p:nvSpPr>
        <p:spPr>
          <a:xfrm>
            <a:off x="6646333" y="2032000"/>
            <a:ext cx="4513792" cy="2819398"/>
          </a:xfrm>
        </p:spPr>
        <p:txBody>
          <a:bodyPr>
            <a:normAutofit/>
          </a:bodyPr>
          <a:lstStyle/>
          <a:p>
            <a:r>
              <a:rPr lang="en-US" dirty="0"/>
              <a:t>History of Automata and robots</a:t>
            </a:r>
          </a:p>
        </p:txBody>
      </p:sp>
      <p:sp>
        <p:nvSpPr>
          <p:cNvPr id="3" name="Subtitle 2">
            <a:extLst>
              <a:ext uri="{FF2B5EF4-FFF2-40B4-BE49-F238E27FC236}">
                <a16:creationId xmlns:a16="http://schemas.microsoft.com/office/drawing/2014/main" id="{7DCF0F0F-0B99-E647-B6BC-DD3273A972D7}"/>
              </a:ext>
            </a:extLst>
          </p:cNvPr>
          <p:cNvSpPr>
            <a:spLocks noGrp="1"/>
          </p:cNvSpPr>
          <p:nvPr>
            <p:ph type="subTitle" idx="1"/>
          </p:nvPr>
        </p:nvSpPr>
        <p:spPr>
          <a:xfrm>
            <a:off x="6646333" y="4851399"/>
            <a:ext cx="4513792" cy="914401"/>
          </a:xfrm>
        </p:spPr>
        <p:txBody>
          <a:bodyPr>
            <a:normAutofit/>
          </a:bodyPr>
          <a:lstStyle/>
          <a:p>
            <a:r>
              <a:rPr lang="en-US" dirty="0"/>
              <a:t>By Ryan Harper</a:t>
            </a:r>
          </a:p>
        </p:txBody>
      </p:sp>
      <p:pic>
        <p:nvPicPr>
          <p:cNvPr id="6" name="269570__vonora__cuckoo-the-nightingale-duet" descr="269570__vonora__cuckoo-the-nightingale-duet">
            <a:hlinkClick r:id="" action="ppaction://media"/>
            <a:extLst>
              <a:ext uri="{FF2B5EF4-FFF2-40B4-BE49-F238E27FC236}">
                <a16:creationId xmlns:a16="http://schemas.microsoft.com/office/drawing/2014/main" id="{EF39B236-1DB3-DD49-8B2A-50EB7D880CF3}"/>
              </a:ext>
            </a:extLst>
          </p:cNvPr>
          <p:cNvPicPr>
            <a:picLocks noChangeAspect="1"/>
          </p:cNvPicPr>
          <p:nvPr>
            <a:audioFile r:link="rId1"/>
            <p:extLst>
              <p:ext uri="{DAA4B4D4-6D71-4841-9C94-3DE7FCFB9230}">
                <p14:media xmlns:p14="http://schemas.microsoft.com/office/powerpoint/2010/main" r:embed="rId2">
                  <p14:trim end="76411.4847"/>
                </p14:media>
              </p:ext>
            </p:extLst>
          </p:nvPr>
        </p:nvPicPr>
        <p:blipFill>
          <a:blip r:embed="rId7"/>
          <a:stretch>
            <a:fillRect/>
          </a:stretch>
        </p:blipFill>
        <p:spPr>
          <a:xfrm>
            <a:off x="532208" y="1344123"/>
            <a:ext cx="812800" cy="812800"/>
          </a:xfrm>
          <a:prstGeom prst="rect">
            <a:avLst/>
          </a:prstGeom>
        </p:spPr>
      </p:pic>
      <p:pic>
        <p:nvPicPr>
          <p:cNvPr id="7" name="397253__screamstudio__robot" descr="397253__screamstudio__robot">
            <a:hlinkClick r:id="" action="ppaction://media"/>
            <a:extLst>
              <a:ext uri="{FF2B5EF4-FFF2-40B4-BE49-F238E27FC236}">
                <a16:creationId xmlns:a16="http://schemas.microsoft.com/office/drawing/2014/main" id="{4BA9936E-DEDC-504F-88DF-8B4B063C8987}"/>
              </a:ext>
            </a:extLst>
          </p:cNvPr>
          <p:cNvPicPr>
            <a:picLocks noChangeAspect="1"/>
          </p:cNvPicPr>
          <p:nvPr>
            <a:audioFile r:link="rId1"/>
            <p:extLst>
              <p:ext uri="{DAA4B4D4-6D71-4841-9C94-3DE7FCFB9230}">
                <p14:media xmlns:p14="http://schemas.microsoft.com/office/powerpoint/2010/main" r:embed="rId3">
                  <p14:trim end="13579.5746"/>
                </p14:media>
              </p:ext>
            </p:extLst>
          </p:nvPr>
        </p:nvPicPr>
        <p:blipFill>
          <a:blip r:embed="rId7"/>
          <a:stretch>
            <a:fillRect/>
          </a:stretch>
        </p:blipFill>
        <p:spPr>
          <a:xfrm>
            <a:off x="3703935" y="4019415"/>
            <a:ext cx="812800" cy="812800"/>
          </a:xfrm>
          <a:prstGeom prst="rect">
            <a:avLst/>
          </a:prstGeom>
        </p:spPr>
      </p:pic>
    </p:spTree>
    <p:extLst>
      <p:ext uri="{BB962C8B-B14F-4D97-AF65-F5344CB8AC3E}">
        <p14:creationId xmlns:p14="http://schemas.microsoft.com/office/powerpoint/2010/main" val="989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60" fill="hold"/>
                                        <p:tgtEl>
                                          <p:spTgt spid="6"/>
                                        </p:tgtEl>
                                      </p:cBhvr>
                                    </p:cmd>
                                  </p:childTnLst>
                                </p:cTn>
                              </p:par>
                              <p:par>
                                <p:cTn id="7" presetID="1" presetClass="mediacall" presetSubtype="0" fill="hold" nodeType="withEffect">
                                  <p:stCondLst>
                                    <p:cond delay="1000"/>
                                  </p:stCondLst>
                                  <p:childTnLst>
                                    <p:cmd type="call" cmd="playFrom(0.0)">
                                      <p:cBhvr>
                                        <p:cTn id="8" dur="8000" fill="hold"/>
                                        <p:tgtEl>
                                          <p:spTgt spid="7"/>
                                        </p:tgtEl>
                                      </p:cBhvr>
                                    </p:cmd>
                                  </p:child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200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7" fill="hold" display="0">
                  <p:stCondLst>
                    <p:cond delay="indefinite"/>
                  </p:stCondLst>
                  <p:endCondLst>
                    <p:cond evt="onStopAudio" delay="0">
                      <p:tgtEl>
                        <p:sldTgt/>
                      </p:tgtEl>
                    </p:cond>
                  </p:endCondLst>
                </p:cTn>
                <p:tgtEl>
                  <p:spTgt spid="7"/>
                </p:tgtEl>
              </p:cMediaNode>
            </p:audio>
            <p:audio>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7A671-6540-2B42-8C5F-F0A66B4E6FDB}"/>
              </a:ext>
            </a:extLst>
          </p:cNvPr>
          <p:cNvSpPr>
            <a:spLocks noGrp="1"/>
          </p:cNvSpPr>
          <p:nvPr>
            <p:ph type="title"/>
          </p:nvPr>
        </p:nvSpPr>
        <p:spPr>
          <a:xfrm>
            <a:off x="825909" y="808055"/>
            <a:ext cx="3979205" cy="1453363"/>
          </a:xfrm>
        </p:spPr>
        <p:txBody>
          <a:bodyPr>
            <a:normAutofit/>
          </a:bodyPr>
          <a:lstStyle/>
          <a:p>
            <a:r>
              <a:rPr lang="en-US" sz="3300"/>
              <a:t>Hero of Alexandria (70 A.D.)</a:t>
            </a:r>
          </a:p>
        </p:txBody>
      </p:sp>
      <p:sp>
        <p:nvSpPr>
          <p:cNvPr id="3" name="Content Placeholder 2">
            <a:extLst>
              <a:ext uri="{FF2B5EF4-FFF2-40B4-BE49-F238E27FC236}">
                <a16:creationId xmlns:a16="http://schemas.microsoft.com/office/drawing/2014/main" id="{3FDDBC58-3E53-2A41-90EA-8392396F4B51}"/>
              </a:ext>
            </a:extLst>
          </p:cNvPr>
          <p:cNvSpPr>
            <a:spLocks noGrp="1"/>
          </p:cNvSpPr>
          <p:nvPr>
            <p:ph idx="1"/>
          </p:nvPr>
        </p:nvSpPr>
        <p:spPr>
          <a:xfrm>
            <a:off x="802178" y="2261420"/>
            <a:ext cx="4292336" cy="3637935"/>
          </a:xfrm>
        </p:spPr>
        <p:txBody>
          <a:bodyPr>
            <a:normAutofit/>
          </a:bodyPr>
          <a:lstStyle/>
          <a:p>
            <a:pPr>
              <a:lnSpc>
                <a:spcPct val="90000"/>
              </a:lnSpc>
            </a:pPr>
            <a:r>
              <a:rPr lang="en-US" sz="1100" dirty="0"/>
              <a:t>Hero of Alexandria was a Greek mathematician and engineer who had works inspired by </a:t>
            </a:r>
            <a:r>
              <a:rPr lang="en-US" sz="1100" dirty="0" err="1"/>
              <a:t>Ctesibius</a:t>
            </a:r>
            <a:r>
              <a:rPr lang="en-US" sz="1100" dirty="0"/>
              <a:t> and Philo</a:t>
            </a:r>
          </a:p>
          <a:p>
            <a:pPr>
              <a:lnSpc>
                <a:spcPct val="90000"/>
              </a:lnSpc>
            </a:pPr>
            <a:r>
              <a:rPr lang="en-US" sz="1100" dirty="0"/>
              <a:t>He invented the first steam engine (</a:t>
            </a:r>
            <a:r>
              <a:rPr lang="en-US" sz="1100" dirty="0" err="1"/>
              <a:t>aeolipile</a:t>
            </a:r>
            <a:r>
              <a:rPr lang="en-US" sz="1100" dirty="0"/>
              <a:t>) and the first machine that harvested wind power on land (</a:t>
            </a:r>
            <a:r>
              <a:rPr lang="en-US" sz="1100" dirty="0" err="1"/>
              <a:t>windwheel</a:t>
            </a:r>
            <a:r>
              <a:rPr lang="en-US" sz="1100" dirty="0"/>
              <a:t>)</a:t>
            </a:r>
          </a:p>
          <a:p>
            <a:pPr>
              <a:lnSpc>
                <a:spcPct val="90000"/>
              </a:lnSpc>
            </a:pPr>
            <a:r>
              <a:rPr lang="en-US" sz="1100" dirty="0"/>
              <a:t>Using these new ways of harnessing power, Hero created a few automata:</a:t>
            </a:r>
          </a:p>
          <a:p>
            <a:pPr lvl="1">
              <a:lnSpc>
                <a:spcPct val="90000"/>
              </a:lnSpc>
            </a:pPr>
            <a:r>
              <a:rPr lang="en-US" sz="1100" dirty="0"/>
              <a:t>Wind-powered organ: The first wind powered machine, used a windmill to pump air into a pipe organ and play music</a:t>
            </a:r>
          </a:p>
          <a:p>
            <a:pPr lvl="1">
              <a:lnSpc>
                <a:spcPct val="90000"/>
              </a:lnSpc>
            </a:pPr>
            <a:r>
              <a:rPr lang="en-US" sz="1100" dirty="0"/>
              <a:t>Automatic vending machine: A coin is inserted into the machine which slides down a lever. As it slides down, the other side released holy water until the coin fell down.</a:t>
            </a:r>
          </a:p>
          <a:p>
            <a:pPr lvl="1">
              <a:lnSpc>
                <a:spcPct val="90000"/>
              </a:lnSpc>
            </a:pPr>
            <a:r>
              <a:rPr lang="en-US" sz="1100" dirty="0"/>
              <a:t>Hero’s Water Basin: Hero’s basin consisted of metal birds making noise until a mechanical owl turned toward them and silenced them. The birds chirped once more when the owl turned away.</a:t>
            </a:r>
          </a:p>
        </p:txBody>
      </p:sp>
      <p:pic>
        <p:nvPicPr>
          <p:cNvPr id="7" name="Picture 6" descr="A close up of a map&#10;&#10;Description automatically generated">
            <a:extLst>
              <a:ext uri="{FF2B5EF4-FFF2-40B4-BE49-F238E27FC236}">
                <a16:creationId xmlns:a16="http://schemas.microsoft.com/office/drawing/2014/main" id="{C6741096-104E-604A-AAD4-A04B6DF7E745}"/>
              </a:ext>
            </a:extLst>
          </p:cNvPr>
          <p:cNvPicPr>
            <a:picLocks noChangeAspect="1"/>
          </p:cNvPicPr>
          <p:nvPr/>
        </p:nvPicPr>
        <p:blipFill>
          <a:blip r:embed="rId4"/>
          <a:stretch>
            <a:fillRect/>
          </a:stretch>
        </p:blipFill>
        <p:spPr>
          <a:xfrm>
            <a:off x="5894515" y="796413"/>
            <a:ext cx="4886067"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59896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Picture 4" descr="A picture containing water, old, riding, front&#10;&#10;Description automatically generated">
            <a:extLst>
              <a:ext uri="{FF2B5EF4-FFF2-40B4-BE49-F238E27FC236}">
                <a16:creationId xmlns:a16="http://schemas.microsoft.com/office/drawing/2014/main" id="{2913F448-B155-5244-B7B0-12BA58C624D4}"/>
              </a:ext>
            </a:extLst>
          </p:cNvPr>
          <p:cNvPicPr>
            <a:picLocks noChangeAspect="1"/>
          </p:cNvPicPr>
          <p:nvPr/>
        </p:nvPicPr>
        <p:blipFill rotWithShape="1">
          <a:blip r:embed="rId4"/>
          <a:srcRect t="9091" r="9091"/>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449A242-37EF-4BE6-9366-2657D6D867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Freeform 5">
            <a:extLst>
              <a:ext uri="{FF2B5EF4-FFF2-40B4-BE49-F238E27FC236}">
                <a16:creationId xmlns:a16="http://schemas.microsoft.com/office/drawing/2014/main" id="{06D5FFBA-0922-4709-A6E6-FFB313933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6"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AD57B6F-CE60-A345-8E03-19412144E292}"/>
              </a:ext>
            </a:extLst>
          </p:cNvPr>
          <p:cNvSpPr>
            <a:spLocks noGrp="1"/>
          </p:cNvSpPr>
          <p:nvPr>
            <p:ph type="title"/>
          </p:nvPr>
        </p:nvSpPr>
        <p:spPr>
          <a:xfrm>
            <a:off x="1380067" y="838200"/>
            <a:ext cx="9437159" cy="1227667"/>
          </a:xfrm>
        </p:spPr>
        <p:txBody>
          <a:bodyPr>
            <a:normAutofit/>
          </a:bodyPr>
          <a:lstStyle/>
          <a:p>
            <a:r>
              <a:rPr lang="en-US" dirty="0"/>
              <a:t>Decline into the dark ages</a:t>
            </a:r>
          </a:p>
        </p:txBody>
      </p:sp>
      <p:sp>
        <p:nvSpPr>
          <p:cNvPr id="3" name="Content Placeholder 2">
            <a:extLst>
              <a:ext uri="{FF2B5EF4-FFF2-40B4-BE49-F238E27FC236}">
                <a16:creationId xmlns:a16="http://schemas.microsoft.com/office/drawing/2014/main" id="{FED501C9-75C2-D94E-905C-1A408FDE641A}"/>
              </a:ext>
            </a:extLst>
          </p:cNvPr>
          <p:cNvSpPr>
            <a:spLocks noGrp="1"/>
          </p:cNvSpPr>
          <p:nvPr>
            <p:ph idx="1"/>
          </p:nvPr>
        </p:nvSpPr>
        <p:spPr>
          <a:xfrm>
            <a:off x="1380067" y="2006601"/>
            <a:ext cx="9437159" cy="3784600"/>
          </a:xfrm>
        </p:spPr>
        <p:txBody>
          <a:bodyPr>
            <a:normAutofit/>
          </a:bodyPr>
          <a:lstStyle/>
          <a:p>
            <a:r>
              <a:rPr lang="en-US" dirty="0"/>
              <a:t>Since the fall of the Roman empire in 476 A.D., many people were illiterate in Europe, and the pursuit of knowledge had been extinguished in the region until about 1000 years later.</a:t>
            </a:r>
          </a:p>
          <a:p>
            <a:r>
              <a:rPr lang="en-US" dirty="0"/>
              <a:t>Progress did not stop, however, as the Islamic Golden Age produced amazing inventors who made automata!</a:t>
            </a:r>
          </a:p>
        </p:txBody>
      </p:sp>
    </p:spTree>
    <p:extLst>
      <p:ext uri="{BB962C8B-B14F-4D97-AF65-F5344CB8AC3E}">
        <p14:creationId xmlns:p14="http://schemas.microsoft.com/office/powerpoint/2010/main" val="332082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50CAB-A8E4-3C4A-A292-3EB51CA47427}"/>
              </a:ext>
            </a:extLst>
          </p:cNvPr>
          <p:cNvSpPr>
            <a:spLocks noGrp="1"/>
          </p:cNvSpPr>
          <p:nvPr>
            <p:ph type="title"/>
          </p:nvPr>
        </p:nvSpPr>
        <p:spPr>
          <a:xfrm>
            <a:off x="825909" y="808055"/>
            <a:ext cx="3979205" cy="1453363"/>
          </a:xfrm>
        </p:spPr>
        <p:txBody>
          <a:bodyPr>
            <a:normAutofit/>
          </a:bodyPr>
          <a:lstStyle/>
          <a:p>
            <a:pPr lvl="0"/>
            <a:r>
              <a:rPr lang="en-US" dirty="0"/>
              <a:t>Islamic Golden Age 800 AD</a:t>
            </a:r>
          </a:p>
        </p:txBody>
      </p:sp>
      <p:sp>
        <p:nvSpPr>
          <p:cNvPr id="3" name="Content Placeholder 2">
            <a:extLst>
              <a:ext uri="{FF2B5EF4-FFF2-40B4-BE49-F238E27FC236}">
                <a16:creationId xmlns:a16="http://schemas.microsoft.com/office/drawing/2014/main" id="{EFC338C0-366B-6544-9B46-23D03DCC0EA4}"/>
              </a:ext>
            </a:extLst>
          </p:cNvPr>
          <p:cNvSpPr>
            <a:spLocks noGrp="1"/>
          </p:cNvSpPr>
          <p:nvPr>
            <p:ph idx="1"/>
          </p:nvPr>
        </p:nvSpPr>
        <p:spPr>
          <a:xfrm>
            <a:off x="802178" y="2261420"/>
            <a:ext cx="4002936" cy="3637935"/>
          </a:xfrm>
        </p:spPr>
        <p:txBody>
          <a:bodyPr>
            <a:normAutofit fontScale="92500" lnSpcReduction="20000"/>
          </a:bodyPr>
          <a:lstStyle/>
          <a:p>
            <a:r>
              <a:rPr lang="en-US" dirty="0"/>
              <a:t>The Islamic Golden Age started a few centuries after the fall of the Roman empire</a:t>
            </a:r>
          </a:p>
          <a:p>
            <a:r>
              <a:rPr lang="en-US" dirty="0"/>
              <a:t>Some of the Greek works were preserved in the House of Wisdom</a:t>
            </a:r>
          </a:p>
          <a:p>
            <a:r>
              <a:rPr lang="en-US" dirty="0"/>
              <a:t>The House of Wisdom was their Great Library of Alexandria and was located in Baghdad, the cultural center of the Muslim people</a:t>
            </a:r>
          </a:p>
          <a:p>
            <a:r>
              <a:rPr lang="en-US" dirty="0"/>
              <a:t>The main thing the Muslim people did was introduce practicality to automatons, mainly taking Greek inspired mechanisms and putting them to use.</a:t>
            </a:r>
          </a:p>
          <a:p>
            <a:pPr marL="0" indent="0">
              <a:buNone/>
            </a:pPr>
            <a:endParaRPr lang="en-US" dirty="0"/>
          </a:p>
        </p:txBody>
      </p:sp>
      <p:pic>
        <p:nvPicPr>
          <p:cNvPr id="5" name="Picture 4" descr="A painting on the wall&#10;&#10;Description automatically generated">
            <a:extLst>
              <a:ext uri="{FF2B5EF4-FFF2-40B4-BE49-F238E27FC236}">
                <a16:creationId xmlns:a16="http://schemas.microsoft.com/office/drawing/2014/main" id="{A70ABED2-C672-4B41-9BBA-47B3E81554CB}"/>
              </a:ext>
            </a:extLst>
          </p:cNvPr>
          <p:cNvPicPr>
            <a:picLocks noChangeAspect="1"/>
          </p:cNvPicPr>
          <p:nvPr/>
        </p:nvPicPr>
        <p:blipFill>
          <a:blip r:embed="rId4"/>
          <a:stretch>
            <a:fillRect/>
          </a:stretch>
        </p:blipFill>
        <p:spPr>
          <a:xfrm>
            <a:off x="5830728" y="796413"/>
            <a:ext cx="5013641"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96274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E809-702F-F546-9B17-F85C8809DB67}"/>
              </a:ext>
            </a:extLst>
          </p:cNvPr>
          <p:cNvSpPr>
            <a:spLocks noGrp="1"/>
          </p:cNvSpPr>
          <p:nvPr>
            <p:ph type="title"/>
          </p:nvPr>
        </p:nvSpPr>
        <p:spPr>
          <a:xfrm>
            <a:off x="1327255" y="1030288"/>
            <a:ext cx="4099947" cy="1035579"/>
          </a:xfrm>
        </p:spPr>
        <p:txBody>
          <a:bodyPr>
            <a:normAutofit/>
          </a:bodyPr>
          <a:lstStyle/>
          <a:p>
            <a:pPr>
              <a:lnSpc>
                <a:spcPct val="90000"/>
              </a:lnSpc>
            </a:pPr>
            <a:r>
              <a:rPr lang="en-US" sz="3100"/>
              <a:t>Banu Musa Brothers (9th Century)</a:t>
            </a:r>
          </a:p>
        </p:txBody>
      </p:sp>
      <p:sp>
        <p:nvSpPr>
          <p:cNvPr id="3" name="Content Placeholder 2">
            <a:extLst>
              <a:ext uri="{FF2B5EF4-FFF2-40B4-BE49-F238E27FC236}">
                <a16:creationId xmlns:a16="http://schemas.microsoft.com/office/drawing/2014/main" id="{B485D214-A042-984B-A1DC-82332B12789D}"/>
              </a:ext>
            </a:extLst>
          </p:cNvPr>
          <p:cNvSpPr>
            <a:spLocks noGrp="1"/>
          </p:cNvSpPr>
          <p:nvPr>
            <p:ph idx="1"/>
          </p:nvPr>
        </p:nvSpPr>
        <p:spPr>
          <a:xfrm>
            <a:off x="1327255" y="2142067"/>
            <a:ext cx="4099947" cy="3649133"/>
          </a:xfrm>
        </p:spPr>
        <p:txBody>
          <a:bodyPr>
            <a:normAutofit lnSpcReduction="10000"/>
          </a:bodyPr>
          <a:lstStyle/>
          <a:p>
            <a:pPr>
              <a:lnSpc>
                <a:spcPct val="90000"/>
              </a:lnSpc>
            </a:pPr>
            <a:r>
              <a:rPr lang="en-US" sz="1500" dirty="0"/>
              <a:t>The Banu Musa brothers were scholars in the House of Wisdom who published the Book of Ingenious Devices</a:t>
            </a:r>
          </a:p>
          <a:p>
            <a:pPr>
              <a:lnSpc>
                <a:spcPct val="90000"/>
              </a:lnSpc>
            </a:pPr>
            <a:r>
              <a:rPr lang="en-US" sz="1500" dirty="0"/>
              <a:t>Book of Ingenious Devices</a:t>
            </a:r>
          </a:p>
          <a:p>
            <a:pPr lvl="1">
              <a:lnSpc>
                <a:spcPct val="90000"/>
              </a:lnSpc>
            </a:pPr>
            <a:r>
              <a:rPr lang="en-US" sz="1500" dirty="0"/>
              <a:t>Influenced by Greek works by Hero, Philon, and Ctesibius. </a:t>
            </a:r>
          </a:p>
          <a:p>
            <a:pPr lvl="1">
              <a:lnSpc>
                <a:spcPct val="90000"/>
              </a:lnSpc>
            </a:pPr>
            <a:r>
              <a:rPr lang="en-US" sz="1500" dirty="0"/>
              <a:t>It included 100 new inventions including the first programmable machine</a:t>
            </a:r>
          </a:p>
          <a:p>
            <a:pPr lvl="1">
              <a:lnSpc>
                <a:spcPct val="90000"/>
              </a:lnSpc>
            </a:pPr>
            <a:r>
              <a:rPr lang="en-US" sz="1500" dirty="0"/>
              <a:t>Automated Flute Player</a:t>
            </a:r>
          </a:p>
          <a:p>
            <a:pPr lvl="2">
              <a:lnSpc>
                <a:spcPct val="90000"/>
              </a:lnSpc>
            </a:pPr>
            <a:r>
              <a:rPr lang="en-US" sz="1500" dirty="0"/>
              <a:t>The Automated Flute Player produced sounds through steam and the user could change the tones it made in various patterns, making it the first programmable machine.</a:t>
            </a:r>
          </a:p>
          <a:p>
            <a:pPr>
              <a:lnSpc>
                <a:spcPct val="90000"/>
              </a:lnSpc>
            </a:pPr>
            <a:endParaRPr lang="en-US" sz="1500" dirty="0"/>
          </a:p>
        </p:txBody>
      </p:sp>
      <p:pic>
        <p:nvPicPr>
          <p:cNvPr id="7" name="Picture 6" descr="A picture containing indoor, white, room, small&#10;&#10;Description automatically generated">
            <a:extLst>
              <a:ext uri="{FF2B5EF4-FFF2-40B4-BE49-F238E27FC236}">
                <a16:creationId xmlns:a16="http://schemas.microsoft.com/office/drawing/2014/main" id="{D27DA4C1-5F88-0D41-A898-579458278B7F}"/>
              </a:ext>
            </a:extLst>
          </p:cNvPr>
          <p:cNvPicPr>
            <a:picLocks noChangeAspect="1"/>
          </p:cNvPicPr>
          <p:nvPr/>
        </p:nvPicPr>
        <p:blipFill>
          <a:blip r:embed="rId4"/>
          <a:stretch>
            <a:fillRect/>
          </a:stretch>
        </p:blipFill>
        <p:spPr>
          <a:xfrm>
            <a:off x="6780664" y="3966633"/>
            <a:ext cx="4033594"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5" name="Picture 4" descr="A person wearing a hat&#10;&#10;Description automatically generated">
            <a:extLst>
              <a:ext uri="{FF2B5EF4-FFF2-40B4-BE49-F238E27FC236}">
                <a16:creationId xmlns:a16="http://schemas.microsoft.com/office/drawing/2014/main" id="{662167E4-05BC-0C4A-AF57-87903BDECDB0}"/>
              </a:ext>
            </a:extLst>
          </p:cNvPr>
          <p:cNvPicPr>
            <a:picLocks noChangeAspect="1"/>
          </p:cNvPicPr>
          <p:nvPr/>
        </p:nvPicPr>
        <p:blipFill>
          <a:blip r:embed="rId5"/>
          <a:stretch>
            <a:fillRect/>
          </a:stretch>
        </p:blipFill>
        <p:spPr>
          <a:xfrm>
            <a:off x="6380805" y="1030288"/>
            <a:ext cx="4807900"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549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102A-AAB1-F041-9837-C77C32C45151}"/>
              </a:ext>
            </a:extLst>
          </p:cNvPr>
          <p:cNvSpPr>
            <a:spLocks noGrp="1"/>
          </p:cNvSpPr>
          <p:nvPr>
            <p:ph type="title"/>
          </p:nvPr>
        </p:nvSpPr>
        <p:spPr>
          <a:xfrm>
            <a:off x="685801" y="609600"/>
            <a:ext cx="6143423" cy="1456267"/>
          </a:xfrm>
        </p:spPr>
        <p:txBody>
          <a:bodyPr>
            <a:normAutofit/>
          </a:bodyPr>
          <a:lstStyle/>
          <a:p>
            <a:r>
              <a:rPr lang="en-US" dirty="0"/>
              <a:t>Ismail al-</a:t>
            </a:r>
            <a:r>
              <a:rPr lang="en-US" dirty="0" err="1"/>
              <a:t>Jazari</a:t>
            </a:r>
            <a:r>
              <a:rPr lang="en-US" dirty="0"/>
              <a:t> (1136-1206)</a:t>
            </a:r>
          </a:p>
        </p:txBody>
      </p:sp>
      <p:sp>
        <p:nvSpPr>
          <p:cNvPr id="3" name="Content Placeholder 2">
            <a:extLst>
              <a:ext uri="{FF2B5EF4-FFF2-40B4-BE49-F238E27FC236}">
                <a16:creationId xmlns:a16="http://schemas.microsoft.com/office/drawing/2014/main" id="{C27533A4-B838-1841-B67B-9A0A3C93B0B0}"/>
              </a:ext>
            </a:extLst>
          </p:cNvPr>
          <p:cNvSpPr>
            <a:spLocks noGrp="1"/>
          </p:cNvSpPr>
          <p:nvPr>
            <p:ph idx="1"/>
          </p:nvPr>
        </p:nvSpPr>
        <p:spPr>
          <a:xfrm>
            <a:off x="685801" y="2142067"/>
            <a:ext cx="6143423" cy="3649133"/>
          </a:xfrm>
        </p:spPr>
        <p:txBody>
          <a:bodyPr>
            <a:normAutofit/>
          </a:bodyPr>
          <a:lstStyle/>
          <a:p>
            <a:r>
              <a:rPr lang="en-US" dirty="0"/>
              <a:t>Ismail was a renaissance man before the renaissance. He also had a sense of humor, which is why he published a book of 100 inventions (most of which being trick vessels) called The Book of Knowledge of Ingenious Mechanical Devices.</a:t>
            </a:r>
          </a:p>
          <a:p>
            <a:pPr lvl="1"/>
            <a:r>
              <a:rPr lang="en-US" dirty="0"/>
              <a:t>Automaton Waitress: An automaton that served drinks, very akin to the work of Philo</a:t>
            </a:r>
          </a:p>
          <a:p>
            <a:pPr lvl="1"/>
            <a:r>
              <a:rPr lang="en-US" dirty="0"/>
              <a:t>Boat Orchestra: An automaton orchestra that floated on a boat, made to please guests.</a:t>
            </a:r>
          </a:p>
        </p:txBody>
      </p:sp>
      <p:pic>
        <p:nvPicPr>
          <p:cNvPr id="6" name="Picture 5" descr="A picture containing text, book&#10;&#10;Description automatically generated">
            <a:extLst>
              <a:ext uri="{FF2B5EF4-FFF2-40B4-BE49-F238E27FC236}">
                <a16:creationId xmlns:a16="http://schemas.microsoft.com/office/drawing/2014/main" id="{5F795A19-49C0-394C-8ED2-FD4170817D0E}"/>
              </a:ext>
            </a:extLst>
          </p:cNvPr>
          <p:cNvPicPr>
            <a:picLocks noChangeAspect="1"/>
          </p:cNvPicPr>
          <p:nvPr/>
        </p:nvPicPr>
        <p:blipFill rotWithShape="1">
          <a:blip r:embed="rId4"/>
          <a:srcRect l="17052" r="15226" b="1"/>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13" name="Group 12">
            <a:extLst>
              <a:ext uri="{FF2B5EF4-FFF2-40B4-BE49-F238E27FC236}">
                <a16:creationId xmlns:a16="http://schemas.microsoft.com/office/drawing/2014/main" id="{58B25CAD-A790-499A-926B-116E10915E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4" name="Freeform 98">
              <a:extLst>
                <a:ext uri="{FF2B5EF4-FFF2-40B4-BE49-F238E27FC236}">
                  <a16:creationId xmlns:a16="http://schemas.microsoft.com/office/drawing/2014/main" id="{76E29510-9A59-43B9-BA40-BF403A9F6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41DCF14-C3EC-4A84-9BCB-CE73743063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6" name="Straight Connector 15">
                <a:extLst>
                  <a:ext uri="{FF2B5EF4-FFF2-40B4-BE49-F238E27FC236}">
                    <a16:creationId xmlns:a16="http://schemas.microsoft.com/office/drawing/2014/main" id="{323473CE-82AD-4D8D-A232-68772F8249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C67ADA3-E620-4348-8071-F9721E422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21526D8-6171-42B9-BB1D-D4EBD07C93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918272C-9574-485F-8DBA-E779254B6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4CAA3E-D915-4597-85D4-DF416AF539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49FF6F-6DEA-46A3-A01C-82BD29418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853F97E-C428-43BB-903E-E63D7A05D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4EE22F-D9F6-499B-8595-2CA950937E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598804-7127-47FC-8A02-C6E2FD0D7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A35C24-2BAE-4314-BBF5-81A17F92E1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A33BF9-E8C7-47A3-BFF6-5419153F7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8707F62-2F29-4FF0-A976-55E1996003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D9DB8BF-BBA2-4465-8B80-B354B3A5BA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C237BA7-462C-4ABE-B089-4C8938F821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4D5F33-8377-427F-B4D1-8B783BF48E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114C18-86CF-412F-81BD-4856E83CD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F1CFD5-877F-4D23-9186-ABBE606058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D718FB9-83BB-4BFB-ACF6-7D0A681BB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9B007F5-E4FE-4A8F-813F-CC2740BD2E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345DFB-742B-4F09-B75A-05377FD401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B4845AC-E70E-40A2-9491-05B2DBB92D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111F64-514D-4447-86EB-D665455248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0169F1-F2D1-4726-8423-DBB5FE0714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F80247-CF53-4374-81E2-475BDD521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A5F5D72-947B-414E-8FDD-BBA2BCB95B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AECE77-F2AF-4FCA-9C0E-A3E154EF49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357807F-7199-418E-A0A9-B64105ECD2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74400BB-9AFD-4FE0-890E-888B089C2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B161EE8-5F23-490A-9728-F35D68DF90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F4E71C7-716A-43DB-8B25-45D376E5D1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C85AEA-CCD1-4DF7-8916-0F72027ED7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135A1AE-41A5-4D62-8EDA-7E2AE30EF6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3CFD903-54FF-40B5-8645-48F3E463AE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50B0D3E-699D-4045-9BD5-B4CF69C20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430A3E5-50DB-4A25-A497-A9AABF4CD8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1B0E32C-6B1D-4061-8FE9-49FE8F48E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933DD09-EE89-4852-AAB4-7C42FEB01C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11394FF-3D41-4AC3-BF43-D84C4453F9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E419255-A9D6-42DD-A394-F5330A6F36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92B858-83FE-42E7-B526-734880D077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AC09C3A-8718-4FF6-89BE-385091356D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ACA67A3-5C58-4B01-9A72-136D48845E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C479D8B-24CE-4B25-A4B4-1D411A4502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BF48C75-7374-42F2-A159-526789C343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809A4AF-4DE5-4BEA-9D5A-A5236E9AF3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3EF6033-DAB6-40AE-904A-9B445DBD6E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6FAF6D3-9004-48E4-9A1F-BF36CEF7C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5BF9CAE-C7FC-4A40-83EC-8D4FA543E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9D1F7A5-8E54-4E36-9FBB-68F82877C2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E9B55B9-3B64-43D0-B20B-63D1E69CE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D5DB75D-0B80-49D5-ABF8-FB393DC83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3F5F929-EAAF-471A-9E35-6DCDC3566C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C2BEB3-0299-4A25-830D-6E2DF9FDC8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4E342A0-615D-466D-9404-CA8BBCEEF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BDFFE1C-1E19-4EF4-A1B2-204A04E341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731123C-8680-4E7A-AF54-969919D30C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F1F0F71-5F67-496A-85EC-C8272FC6DE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EE0D13E-74B4-46D8-9CEB-993A9B02BB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BC0AC4E-E40A-4D25-B178-B28024D5DB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143B7E6-35F6-4AAF-B75E-D0E3B1CC3B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DAAF768-2A67-4FCC-B682-7B14D4699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A5A9193-6968-40A2-9E95-40B9A300A1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5F665EA-A27F-453A-9F57-4D4B9CE64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F6B94B3-C73B-4B26-A066-A4A6EB692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C87A408-F5B1-4397-9A9F-65844D7EFB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9AC2E82-FE6E-420B-9AB8-7939E196CE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AE5E1C4-5F11-44DF-9A63-A3AB706FC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236581D-1127-4822-B364-203311850B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F6AFBC9-9C55-4BB4-8DD3-CBFB9D959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312F76C-C542-4FF1-88A9-12DED608E7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C1AEC1F-364C-4A2C-8798-18571170F7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960AF63-51EE-4474-9693-18C3FFC5F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E186998-8FFC-4B8E-9664-A3EB3DA93F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0B2A7C-644E-4B02-8949-68AC413D14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923CE8B-E88E-4585-A698-30BB686DFE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148CFA-ECD4-4847-91CE-7E8206F840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FAB4226-9991-4F5E-B43B-D873A909D2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8548911-9FE4-446D-BD3E-DC72AEF2D6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5" name="Group 94">
            <a:extLst>
              <a:ext uri="{FF2B5EF4-FFF2-40B4-BE49-F238E27FC236}">
                <a16:creationId xmlns:a16="http://schemas.microsoft.com/office/drawing/2014/main" id="{811B40AE-63DC-41CA-B0D1-EF99F055F5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6" name="Freeform 17">
              <a:extLst>
                <a:ext uri="{FF2B5EF4-FFF2-40B4-BE49-F238E27FC236}">
                  <a16:creationId xmlns:a16="http://schemas.microsoft.com/office/drawing/2014/main" id="{07BB2A43-A75C-4A17-B68F-E6AB75EE0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40A0BDF4-301A-4EE4-A77D-BD245F18EE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98" name="Straight Connector 97">
                <a:extLst>
                  <a:ext uri="{FF2B5EF4-FFF2-40B4-BE49-F238E27FC236}">
                    <a16:creationId xmlns:a16="http://schemas.microsoft.com/office/drawing/2014/main" id="{C4924D57-94BA-40F5-BF53-9B23F7213F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14F8BCB-338A-49F5-BB9D-626C7A0CC9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EFC0D9E-285A-4D86-8A71-B985BA833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7015B3C-B28A-40F0-B53A-91B3B9C5FA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FD7530-F83D-4D23-9B1F-F8DA8CD5A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4DC34F9A-64D4-48B5-8E5A-ED0E339253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ED77B99-47E0-4D0B-B185-7F5E1B61C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C09C835-22F6-4E14-9BBE-11DD233346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02419A0-4AA5-4985-B606-94268DE415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503FA27-7544-400B-8706-FE12A9B316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D404C57-DD6C-454E-BE13-90369095B1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ABEA11C-C6F5-4FAB-9F3F-384EF23D6C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CAEDBBC-2C01-496B-929B-849F1CB534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894D4ED-61CE-46A2-9092-A00B9E8377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C5D0262-1B14-45D6-937F-B6D6A915DC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C7684CB-4F98-4EC9-A35B-1E903CEE66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C25B956-861C-47EE-9D4D-E31C24538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DD61AAC-D277-4D2E-AB51-8DDB48904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A4BA2A9-697F-45E1-8363-5E61A4207E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D517C0E-A6EE-4A86-9F4C-434CD71915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8C170BA-831C-4BA4-A286-65E66E9C4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EAA6EC5-E2BD-492B-9A8B-C27A76AC6C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485DB25-AEEB-4180-9A14-2CEB267D4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07A4361-79A5-47AA-98FE-01640EE42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672975E-CAD3-46F3-BDA2-902C8237DC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5679262-AA08-4D50-AB3F-E6F9B4D1D8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1E32D5A-0C93-4E13-B049-914A2F1D29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41EC8F6-AF84-43B6-9400-F73F6FBADE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75F074A-16C0-4748-BD13-64A7C32F6A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CB3D608-CA7C-470E-9AAA-8389005F53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7AB4FD7D-4E8A-4455-933E-99E52E0B4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416DF40-A568-431F-B63F-C32A9175B8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B25E07C-A0EC-4DCF-88EC-51BB5C3FC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6C7DC41-3ADA-4989-AE2A-0F8D9DFCC9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AE2AB88-5EAC-41EC-98BF-FACD6A2115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4E0B17E-9282-4983-AEB1-2B123998A3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86E83F1-9CCB-448B-89C9-F55B273BFC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621D911-2A84-468C-9244-743E3E18D7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29971DC-3B38-4403-ABC9-880A06EBAC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2D65D61-4C71-4851-B377-83369B3889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04A736D-4A39-4E06-B7A7-2217CEB4EC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3B1531E-B3AC-480D-A8CD-836E8C1788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F076B49-2AA3-4C05-9E50-CFF9137184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E506FE5-22A7-42E7-BEB9-5442E79184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D634CEF-DD74-4EC0-B7F4-3884BAF106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4AD2728-E4B9-487D-A682-5E21DD15BB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422CD3C-92C4-473C-9E31-85A594F6B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1509C2B-9D23-4008-B6A1-2407688209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07ACD51-E44F-4AF8-8F61-F276D71343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F5BDAF9-2B69-4209-BE1F-6C5D8A1DFF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DA27782-8E1F-422F-B106-31C0E1216D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E8A221D-84EC-47C2-A895-8253858153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08A0E1C-6626-4DD8-83BE-E83E2DFC84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360D67F-521C-4D9A-B2B1-392386EA51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9669A1-CC36-41F4-B0F1-B720DB9894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DC3ADA6-152F-4D7B-9ABD-30DC8F7A25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F6CA5EE-56FA-4EF7-9EC7-BC3FB217ED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03F9222-217B-48EB-8878-EC0B32E322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48B9A73-A26B-43DB-9BB2-5658871FEA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DF9DD53-6F04-4203-B61A-240676B7F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01065752-DE28-425C-8987-168FE9F510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B78A37C-B329-45F9-AF83-26D5CD826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B70B126-9812-487A-AB78-CBCB1B32D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2A622F7-EC16-4F46-83B7-7A7DBCF99A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607D488-F3A1-4FF6-9C5C-B4C1E147A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DD48CAD-8E9A-434C-9F7E-6031DA9A6A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70B9979-DEC4-48B9-9462-E3631AC96A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DB15ACD-534F-474C-8B1A-8F5B94AEFD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DFFE368-637C-4309-ABAC-BDCED29B6B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D3E8255-AD5A-48F8-B948-7BF97DBEE7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84682BD-D253-4704-BB29-6D9C7D300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4113DE4-AE89-4F45-9B12-61B04E3E78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437CF76-AF2F-46BC-9579-872625F1AB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F2AF364-8140-40A5-9AC8-00C03DA47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FBA166C-DB92-475D-B0D3-1F7EB2B81A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583F60B4-E774-4D4F-BC7C-A171BB6174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F18C06C-0984-4FAA-952A-9CBFC0F95C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DE44802-FF06-46DC-9F7E-D2A329BB2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8" name="Picture 7" descr="A person wearing a hat&#10;&#10;Description automatically generated">
            <a:extLst>
              <a:ext uri="{FF2B5EF4-FFF2-40B4-BE49-F238E27FC236}">
                <a16:creationId xmlns:a16="http://schemas.microsoft.com/office/drawing/2014/main" id="{EBC8F998-2C96-D444-9CD7-34A7613207A1}"/>
              </a:ext>
            </a:extLst>
          </p:cNvPr>
          <p:cNvPicPr>
            <a:picLocks noChangeAspect="1"/>
          </p:cNvPicPr>
          <p:nvPr/>
        </p:nvPicPr>
        <p:blipFill rotWithShape="1">
          <a:blip r:embed="rId5"/>
          <a:srcRect r="156" b="-2"/>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Tree>
    <p:extLst>
      <p:ext uri="{BB962C8B-B14F-4D97-AF65-F5344CB8AC3E}">
        <p14:creationId xmlns:p14="http://schemas.microsoft.com/office/powerpoint/2010/main" val="409854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 name="Picture 4" descr="A painting of a person&#10;&#10;Description automatically generated">
            <a:extLst>
              <a:ext uri="{FF2B5EF4-FFF2-40B4-BE49-F238E27FC236}">
                <a16:creationId xmlns:a16="http://schemas.microsoft.com/office/drawing/2014/main" id="{9137EC34-3E04-7C44-821D-9A4BE794CBB6}"/>
              </a:ext>
            </a:extLst>
          </p:cNvPr>
          <p:cNvPicPr>
            <a:picLocks noChangeAspect="1"/>
          </p:cNvPicPr>
          <p:nvPr/>
        </p:nvPicPr>
        <p:blipFill rotWithShape="1">
          <a:blip r:embed="rId4"/>
          <a:srcRect t="19856" r="9091" b="7610"/>
          <a:stretch/>
        </p:blipFill>
        <p:spPr>
          <a:xfrm>
            <a:off x="20" y="10"/>
            <a:ext cx="12191980" cy="6857990"/>
          </a:xfrm>
          <a:prstGeom prst="rect">
            <a:avLst/>
          </a:prstGeom>
        </p:spPr>
      </p:pic>
      <p:pic>
        <p:nvPicPr>
          <p:cNvPr id="10" name="Picture 9">
            <a:extLst>
              <a:ext uri="{FF2B5EF4-FFF2-40B4-BE49-F238E27FC236}">
                <a16:creationId xmlns:a16="http://schemas.microsoft.com/office/drawing/2014/main" id="{F284EF8E-6F4E-40EF-BDAD-7950F1585E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Freeform 5">
            <a:extLst>
              <a:ext uri="{FF2B5EF4-FFF2-40B4-BE49-F238E27FC236}">
                <a16:creationId xmlns:a16="http://schemas.microsoft.com/office/drawing/2014/main" id="{729B82F5-E700-4045-9F00-635A41F62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16466" y="-18309"/>
            <a:ext cx="11159068" cy="6894618"/>
          </a:xfrm>
          <a:custGeom>
            <a:avLst/>
            <a:gdLst>
              <a:gd name="T0" fmla="*/ 2331 w 2331"/>
              <a:gd name="T1" fmla="*/ 721 h 1440"/>
              <a:gd name="T2" fmla="*/ 2082 w 2331"/>
              <a:gd name="T3" fmla="*/ 0 h 1440"/>
              <a:gd name="T4" fmla="*/ 249 w 2331"/>
              <a:gd name="T5" fmla="*/ 0 h 1440"/>
              <a:gd name="T6" fmla="*/ 0 w 2331"/>
              <a:gd name="T7" fmla="*/ 721 h 1440"/>
              <a:gd name="T8" fmla="*/ 248 w 2331"/>
              <a:gd name="T9" fmla="*/ 1440 h 1440"/>
              <a:gd name="T10" fmla="*/ 2083 w 2331"/>
              <a:gd name="T11" fmla="*/ 1440 h 1440"/>
              <a:gd name="T12" fmla="*/ 2331 w 2331"/>
              <a:gd name="T13" fmla="*/ 721 h 1440"/>
            </a:gdLst>
            <a:ahLst/>
            <a:cxnLst>
              <a:cxn ang="0">
                <a:pos x="T0" y="T1"/>
              </a:cxn>
              <a:cxn ang="0">
                <a:pos x="T2" y="T3"/>
              </a:cxn>
              <a:cxn ang="0">
                <a:pos x="T4" y="T5"/>
              </a:cxn>
              <a:cxn ang="0">
                <a:pos x="T6" y="T7"/>
              </a:cxn>
              <a:cxn ang="0">
                <a:pos x="T8" y="T9"/>
              </a:cxn>
              <a:cxn ang="0">
                <a:pos x="T10" y="T11"/>
              </a:cxn>
              <a:cxn ang="0">
                <a:pos x="T12" y="T13"/>
              </a:cxn>
            </a:cxnLst>
            <a:rect l="0" t="0" r="r" b="b"/>
            <a:pathLst>
              <a:path w="2331" h="1440">
                <a:moveTo>
                  <a:pt x="2331" y="721"/>
                </a:moveTo>
                <a:cubicBezTo>
                  <a:pt x="2331" y="449"/>
                  <a:pt x="2238" y="198"/>
                  <a:pt x="2082" y="0"/>
                </a:cubicBezTo>
                <a:cubicBezTo>
                  <a:pt x="249" y="0"/>
                  <a:pt x="249" y="0"/>
                  <a:pt x="249" y="0"/>
                </a:cubicBezTo>
                <a:cubicBezTo>
                  <a:pt x="93" y="198"/>
                  <a:pt x="0" y="449"/>
                  <a:pt x="0" y="721"/>
                </a:cubicBezTo>
                <a:cubicBezTo>
                  <a:pt x="0" y="992"/>
                  <a:pt x="92" y="1242"/>
                  <a:pt x="248" y="1440"/>
                </a:cubicBezTo>
                <a:cubicBezTo>
                  <a:pt x="2083" y="1440"/>
                  <a:pt x="2083" y="1440"/>
                  <a:pt x="2083" y="1440"/>
                </a:cubicBezTo>
                <a:cubicBezTo>
                  <a:pt x="2239" y="1242"/>
                  <a:pt x="2331" y="992"/>
                  <a:pt x="2331" y="72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DBB4B7C-BA25-254C-8FEA-AB673D6CB3B8}"/>
              </a:ext>
            </a:extLst>
          </p:cNvPr>
          <p:cNvSpPr>
            <a:spLocks noGrp="1"/>
          </p:cNvSpPr>
          <p:nvPr>
            <p:ph type="title"/>
          </p:nvPr>
        </p:nvSpPr>
        <p:spPr>
          <a:xfrm>
            <a:off x="1380067" y="838200"/>
            <a:ext cx="9437159" cy="1227667"/>
          </a:xfrm>
        </p:spPr>
        <p:txBody>
          <a:bodyPr>
            <a:normAutofit/>
          </a:bodyPr>
          <a:lstStyle/>
          <a:p>
            <a:r>
              <a:rPr lang="en-US"/>
              <a:t>Decline of the Islamic Golden Age</a:t>
            </a:r>
            <a:endParaRPr lang="en-US" dirty="0"/>
          </a:p>
        </p:txBody>
      </p:sp>
      <p:sp>
        <p:nvSpPr>
          <p:cNvPr id="3" name="Content Placeholder 2">
            <a:extLst>
              <a:ext uri="{FF2B5EF4-FFF2-40B4-BE49-F238E27FC236}">
                <a16:creationId xmlns:a16="http://schemas.microsoft.com/office/drawing/2014/main" id="{B3F3DE1C-3D4F-494B-B437-BE792B08E6C9}"/>
              </a:ext>
            </a:extLst>
          </p:cNvPr>
          <p:cNvSpPr>
            <a:spLocks noGrp="1"/>
          </p:cNvSpPr>
          <p:nvPr>
            <p:ph idx="1"/>
          </p:nvPr>
        </p:nvSpPr>
        <p:spPr>
          <a:xfrm>
            <a:off x="1380067" y="2006601"/>
            <a:ext cx="9437159" cy="3784600"/>
          </a:xfrm>
        </p:spPr>
        <p:txBody>
          <a:bodyPr>
            <a:normAutofit/>
          </a:bodyPr>
          <a:lstStyle/>
          <a:p>
            <a:r>
              <a:rPr lang="en-US" dirty="0"/>
              <a:t>The House of Wisdom was destroyed along with a lot of Baghdad during the </a:t>
            </a:r>
            <a:r>
              <a:rPr lang="en-US" dirty="0" err="1"/>
              <a:t>Seige</a:t>
            </a:r>
            <a:r>
              <a:rPr lang="en-US" dirty="0"/>
              <a:t> of Baghdad in 1258.</a:t>
            </a:r>
          </a:p>
          <a:p>
            <a:r>
              <a:rPr lang="en-US" dirty="0"/>
              <a:t>About a century later, the Renaissance would kick off in Europe and exploration of Automata would continue</a:t>
            </a:r>
          </a:p>
          <a:p>
            <a:endParaRPr lang="en-US" dirty="0"/>
          </a:p>
        </p:txBody>
      </p:sp>
    </p:spTree>
    <p:extLst>
      <p:ext uri="{BB962C8B-B14F-4D97-AF65-F5344CB8AC3E}">
        <p14:creationId xmlns:p14="http://schemas.microsoft.com/office/powerpoint/2010/main" val="3210249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9171-EF90-D94E-8F7D-8CFF33894E09}"/>
              </a:ext>
            </a:extLst>
          </p:cNvPr>
          <p:cNvSpPr>
            <a:spLocks noGrp="1"/>
          </p:cNvSpPr>
          <p:nvPr>
            <p:ph type="title"/>
          </p:nvPr>
        </p:nvSpPr>
        <p:spPr>
          <a:xfrm>
            <a:off x="685801" y="609600"/>
            <a:ext cx="5219699" cy="1456267"/>
          </a:xfrm>
        </p:spPr>
        <p:txBody>
          <a:bodyPr>
            <a:normAutofit/>
          </a:bodyPr>
          <a:lstStyle/>
          <a:p>
            <a:pPr lvl="0"/>
            <a:r>
              <a:rPr lang="en-US" dirty="0"/>
              <a:t>Modern Automata</a:t>
            </a:r>
          </a:p>
        </p:txBody>
      </p:sp>
      <p:sp>
        <p:nvSpPr>
          <p:cNvPr id="3" name="Content Placeholder 2">
            <a:extLst>
              <a:ext uri="{FF2B5EF4-FFF2-40B4-BE49-F238E27FC236}">
                <a16:creationId xmlns:a16="http://schemas.microsoft.com/office/drawing/2014/main" id="{4DECB57E-F4A6-0648-B40B-BB828F23AFB5}"/>
              </a:ext>
            </a:extLst>
          </p:cNvPr>
          <p:cNvSpPr>
            <a:spLocks noGrp="1"/>
          </p:cNvSpPr>
          <p:nvPr>
            <p:ph idx="1"/>
          </p:nvPr>
        </p:nvSpPr>
        <p:spPr>
          <a:xfrm>
            <a:off x="685801" y="2142067"/>
            <a:ext cx="5219699" cy="3649133"/>
          </a:xfrm>
        </p:spPr>
        <p:txBody>
          <a:bodyPr>
            <a:normAutofit/>
          </a:bodyPr>
          <a:lstStyle/>
          <a:p>
            <a:r>
              <a:rPr lang="en-US" dirty="0"/>
              <a:t>During the Renaissance, the early stages of the Scientific Revolution began due to the printing press and literacy rates going up again.</a:t>
            </a:r>
          </a:p>
          <a:p>
            <a:r>
              <a:rPr lang="en-US" dirty="0"/>
              <a:t>Ctesibius, Philon, and Hero’s works were translated into Latin and were available to scholars all over the world</a:t>
            </a:r>
          </a:p>
          <a:p>
            <a:r>
              <a:rPr lang="en-US" dirty="0"/>
              <a:t>During this period, automata were made for amusement and to show off the ability of watchmakers and engineers</a:t>
            </a:r>
          </a:p>
          <a:p>
            <a:endParaRPr lang="en-US" dirty="0"/>
          </a:p>
        </p:txBody>
      </p:sp>
      <p:pic>
        <p:nvPicPr>
          <p:cNvPr id="5" name="Picture 4" descr="A group of people in a room&#10;&#10;Description automatically generated">
            <a:extLst>
              <a:ext uri="{FF2B5EF4-FFF2-40B4-BE49-F238E27FC236}">
                <a16:creationId xmlns:a16="http://schemas.microsoft.com/office/drawing/2014/main" id="{0356F820-EE83-EF40-B1D5-AA45ABFB2B17}"/>
              </a:ext>
            </a:extLst>
          </p:cNvPr>
          <p:cNvPicPr>
            <a:picLocks noChangeAspect="1"/>
          </p:cNvPicPr>
          <p:nvPr/>
        </p:nvPicPr>
        <p:blipFill rotWithShape="1">
          <a:blip r:embed="rId4"/>
          <a:srcRect l="18992" r="20576"/>
          <a:stretch/>
        </p:blipFill>
        <p:spPr>
          <a:xfrm>
            <a:off x="6198830" y="63909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87850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764D-9E8F-554B-AD71-99FCCC19B053}"/>
              </a:ext>
            </a:extLst>
          </p:cNvPr>
          <p:cNvSpPr>
            <a:spLocks noGrp="1"/>
          </p:cNvSpPr>
          <p:nvPr>
            <p:ph type="title"/>
          </p:nvPr>
        </p:nvSpPr>
        <p:spPr>
          <a:xfrm>
            <a:off x="685801" y="609600"/>
            <a:ext cx="6143423" cy="1456267"/>
          </a:xfrm>
        </p:spPr>
        <p:txBody>
          <a:bodyPr>
            <a:normAutofit/>
          </a:bodyPr>
          <a:lstStyle/>
          <a:p>
            <a:r>
              <a:rPr lang="en-US" dirty="0"/>
              <a:t>Leonardo da </a:t>
            </a:r>
            <a:r>
              <a:rPr lang="en-US" dirty="0" err="1"/>
              <a:t>vinci</a:t>
            </a:r>
            <a:endParaRPr lang="en-US" dirty="0"/>
          </a:p>
        </p:txBody>
      </p:sp>
      <p:sp>
        <p:nvSpPr>
          <p:cNvPr id="3" name="Content Placeholder 2">
            <a:extLst>
              <a:ext uri="{FF2B5EF4-FFF2-40B4-BE49-F238E27FC236}">
                <a16:creationId xmlns:a16="http://schemas.microsoft.com/office/drawing/2014/main" id="{B689D502-997C-4943-BED1-A51D42515EB4}"/>
              </a:ext>
            </a:extLst>
          </p:cNvPr>
          <p:cNvSpPr>
            <a:spLocks noGrp="1"/>
          </p:cNvSpPr>
          <p:nvPr>
            <p:ph idx="1"/>
          </p:nvPr>
        </p:nvSpPr>
        <p:spPr>
          <a:xfrm>
            <a:off x="685801" y="2142067"/>
            <a:ext cx="6143423" cy="3649133"/>
          </a:xfrm>
        </p:spPr>
        <p:txBody>
          <a:bodyPr>
            <a:normAutofit/>
          </a:bodyPr>
          <a:lstStyle/>
          <a:p>
            <a:r>
              <a:rPr lang="en-US" dirty="0"/>
              <a:t>Leonardo’s anatomic research as depicted in the Vitruvian Man inspired him to create a robot of his own, later called Leonardo’s Robot.</a:t>
            </a:r>
          </a:p>
          <a:p>
            <a:pPr lvl="1"/>
            <a:r>
              <a:rPr lang="en-US" dirty="0"/>
              <a:t>This robot was able to stand, sit, raise its visor and move its arms all in human-like fashion</a:t>
            </a:r>
          </a:p>
          <a:p>
            <a:r>
              <a:rPr lang="en-US" dirty="0"/>
              <a:t>Leonardo also made an ancestor of the car known as the self-propelled cart.</a:t>
            </a:r>
          </a:p>
          <a:p>
            <a:pPr lvl="1"/>
            <a:r>
              <a:rPr lang="en-US" dirty="0"/>
              <a:t>This cart was able to move on its own using two clockwork springs and was able to be programmed to use a specific path</a:t>
            </a:r>
          </a:p>
        </p:txBody>
      </p:sp>
      <p:pic>
        <p:nvPicPr>
          <p:cNvPr id="7" name="Picture 6" descr="A picture containing indoor, wooden, table, room&#10;&#10;Description automatically generated">
            <a:extLst>
              <a:ext uri="{FF2B5EF4-FFF2-40B4-BE49-F238E27FC236}">
                <a16:creationId xmlns:a16="http://schemas.microsoft.com/office/drawing/2014/main" id="{3D95ADEC-8D67-F845-AFB5-8FF9FA3FC695}"/>
              </a:ext>
            </a:extLst>
          </p:cNvPr>
          <p:cNvPicPr>
            <a:picLocks noChangeAspect="1"/>
          </p:cNvPicPr>
          <p:nvPr/>
        </p:nvPicPr>
        <p:blipFill rotWithShape="1">
          <a:blip r:embed="rId4"/>
          <a:srcRect r="-5" b="2923"/>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14" name="Group 13">
            <a:extLst>
              <a:ext uri="{FF2B5EF4-FFF2-40B4-BE49-F238E27FC236}">
                <a16:creationId xmlns:a16="http://schemas.microsoft.com/office/drawing/2014/main" id="{58B25CAD-A790-499A-926B-116E10915E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5" name="Freeform 98">
              <a:extLst>
                <a:ext uri="{FF2B5EF4-FFF2-40B4-BE49-F238E27FC236}">
                  <a16:creationId xmlns:a16="http://schemas.microsoft.com/office/drawing/2014/main" id="{76E29510-9A59-43B9-BA40-BF403A9F6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41DCF14-C3EC-4A84-9BCB-CE73743063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7" name="Straight Connector 16">
                <a:extLst>
                  <a:ext uri="{FF2B5EF4-FFF2-40B4-BE49-F238E27FC236}">
                    <a16:creationId xmlns:a16="http://schemas.microsoft.com/office/drawing/2014/main" id="{323473CE-82AD-4D8D-A232-68772F8249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67ADA3-E620-4348-8071-F9721E422B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21526D8-6171-42B9-BB1D-D4EBD07C93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18272C-9574-485F-8DBA-E779254B6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4CAA3E-D915-4597-85D4-DF416AF539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749FF6F-6DEA-46A3-A01C-82BD294181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853F97E-C428-43BB-903E-E63D7A05D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D4EE22F-D9F6-499B-8595-2CA950937E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A598804-7127-47FC-8A02-C6E2FD0D7A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2A35C24-2BAE-4314-BBF5-81A17F92E1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A33BF9-E8C7-47A3-BFF6-5419153F7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707F62-2F29-4FF0-A976-55E1996003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D9DB8BF-BBA2-4465-8B80-B354B3A5BA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237BA7-462C-4ABE-B089-4C8938F821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4D5F33-8377-427F-B4D1-8B783BF48E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8114C18-86CF-412F-81BD-4856E83CDB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CF1CFD5-877F-4D23-9186-ABBE606058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718FB9-83BB-4BFB-ACF6-7D0A681BB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9B007F5-E4FE-4A8F-813F-CC2740BD2E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345DFB-742B-4F09-B75A-05377FD401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4845AC-E70E-40A2-9491-05B2DBB92D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4111F64-514D-4447-86EB-D665455248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20169F1-F2D1-4726-8423-DBB5FE0714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F80247-CF53-4374-81E2-475BDD521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5F5D72-947B-414E-8FDD-BBA2BCB95B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3AECE77-F2AF-4FCA-9C0E-A3E154EF49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357807F-7199-418E-A0A9-B64105ECD23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4400BB-9AFD-4FE0-890E-888B089C26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B161EE8-5F23-490A-9728-F35D68DF90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F4E71C7-716A-43DB-8B25-45D376E5D1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CC85AEA-CCD1-4DF7-8916-0F72027ED7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35A1AE-41A5-4D62-8EDA-7E2AE30EF6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3CFD903-54FF-40B5-8645-48F3E463AE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50B0D3E-699D-4045-9BD5-B4CF69C20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30A3E5-50DB-4A25-A497-A9AABF4CD8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1B0E32C-6B1D-4061-8FE9-49FE8F48E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933DD09-EE89-4852-AAB4-7C42FEB01C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1394FF-3D41-4AC3-BF43-D84C4453F9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E419255-A9D6-42DD-A394-F5330A6F36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B92B858-83FE-42E7-B526-734880D077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AC09C3A-8718-4FF6-89BE-385091356D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ACA67A3-5C58-4B01-9A72-136D48845E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C479D8B-24CE-4B25-A4B4-1D411A4502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BF48C75-7374-42F2-A159-526789C343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809A4AF-4DE5-4BEA-9D5A-A5236E9AF3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3EF6033-DAB6-40AE-904A-9B445DBD6E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6FAF6D3-9004-48E4-9A1F-BF36CEF7C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5BF9CAE-C7FC-4A40-83EC-8D4FA543E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9D1F7A5-8E54-4E36-9FBB-68F82877C2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E9B55B9-3B64-43D0-B20B-63D1E69CE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D5DB75D-0B80-49D5-ABF8-FB393DC83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3F5F929-EAAF-471A-9E35-6DCDC3566C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4C2BEB3-0299-4A25-830D-6E2DF9FDC8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4E342A0-615D-466D-9404-CA8BBCEEF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BDFFE1C-1E19-4EF4-A1B2-204A04E341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731123C-8680-4E7A-AF54-969919D30C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F1F0F71-5F67-496A-85EC-C8272FC6DE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EE0D13E-74B4-46D8-9CEB-993A9B02BB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BC0AC4E-E40A-4D25-B178-B28024D5DB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143B7E6-35F6-4AAF-B75E-D0E3B1CC3B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DAAF768-2A67-4FCC-B682-7B14D4699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A5A9193-6968-40A2-9E95-40B9A300A1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F665EA-A27F-453A-9F57-4D4B9CE64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F6B94B3-C73B-4B26-A066-A4A6EB692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C87A408-F5B1-4397-9A9F-65844D7EFB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9AC2E82-FE6E-420B-9AB8-7939E196CE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AE5E1C4-5F11-44DF-9A63-A3AB706FC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236581D-1127-4822-B364-203311850B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F6AFBC9-9C55-4BB4-8DD3-CBFB9D959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312F76C-C542-4FF1-88A9-12DED608E7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C1AEC1F-364C-4A2C-8798-18571170F7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960AF63-51EE-4474-9693-18C3FFC5F5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E186998-8FFC-4B8E-9664-A3EB3DA93F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00B2A7C-644E-4B02-8949-68AC413D14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923CE8B-E88E-4585-A698-30BB686DFE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1148CFA-ECD4-4847-91CE-7E8206F840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FAB4226-9991-4F5E-B43B-D873A909D2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8548911-9FE4-446D-BD3E-DC72AEF2D6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6" name="Group 95">
            <a:extLst>
              <a:ext uri="{FF2B5EF4-FFF2-40B4-BE49-F238E27FC236}">
                <a16:creationId xmlns:a16="http://schemas.microsoft.com/office/drawing/2014/main" id="{811B40AE-63DC-41CA-B0D1-EF99F055F5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7" name="Freeform 17">
              <a:extLst>
                <a:ext uri="{FF2B5EF4-FFF2-40B4-BE49-F238E27FC236}">
                  <a16:creationId xmlns:a16="http://schemas.microsoft.com/office/drawing/2014/main" id="{07BB2A43-A75C-4A17-B68F-E6AB75EE03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40A0BDF4-301A-4EE4-A77D-BD245F18EE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99" name="Straight Connector 98">
                <a:extLst>
                  <a:ext uri="{FF2B5EF4-FFF2-40B4-BE49-F238E27FC236}">
                    <a16:creationId xmlns:a16="http://schemas.microsoft.com/office/drawing/2014/main" id="{C4924D57-94BA-40F5-BF53-9B23F7213F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14F8BCB-338A-49F5-BB9D-626C7A0CC9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EFC0D9E-285A-4D86-8A71-B985BA833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7015B3C-B28A-40F0-B53A-91B3B9C5FA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DFD7530-F83D-4D23-9B1F-F8DA8CD5AF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4DC34F9A-64D4-48B5-8E5A-ED0E339253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ED77B99-47E0-4D0B-B185-7F5E1B61C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C09C835-22F6-4E14-9BBE-11DD233346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2419A0-4AA5-4985-B606-94268DE415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503FA27-7544-400B-8706-FE12A9B316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D404C57-DD6C-454E-BE13-90369095B1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ABEA11C-C6F5-4FAB-9F3F-384EF23D6C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CAEDBBC-2C01-496B-929B-849F1CB534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894D4ED-61CE-46A2-9092-A00B9E8377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C5D0262-1B14-45D6-937F-B6D6A915DC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C7684CB-4F98-4EC9-A35B-1E903CEE66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C25B956-861C-47EE-9D4D-E31C24538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DD61AAC-D277-4D2E-AB51-8DDB48904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A4BA2A9-697F-45E1-8363-5E61A4207E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517C0E-A6EE-4A86-9F4C-434CD71915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8C170BA-831C-4BA4-A286-65E66E9C4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EAA6EC5-E2BD-492B-9A8B-C27A76AC6C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8485DB25-AEEB-4180-9A14-2CEB267D4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07A4361-79A5-47AA-98FE-01640EE42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672975E-CAD3-46F3-BDA2-902C8237DC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5679262-AA08-4D50-AB3F-E6F9B4D1D8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1E32D5A-0C93-4E13-B049-914A2F1D29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41EC8F6-AF84-43B6-9400-F73F6FBADE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75F074A-16C0-4748-BD13-64A7C32F6A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CB3D608-CA7C-470E-9AAA-8389005F53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AB4FD7D-4E8A-4455-933E-99E52E0B49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416DF40-A568-431F-B63F-C32A9175B8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B25E07C-A0EC-4DCF-88EC-51BB5C3FC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96C7DC41-3ADA-4989-AE2A-0F8D9DFCC9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AE2AB88-5EAC-41EC-98BF-FACD6A2115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4E0B17E-9282-4983-AEB1-2B123998A3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86E83F1-9CCB-448B-89C9-F55B273BFC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621D911-2A84-468C-9244-743E3E18D7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B29971DC-3B38-4403-ABC9-880A06EBAC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2D65D61-4C71-4851-B377-83369B3889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04A736D-4A39-4E06-B7A7-2217CEB4EC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3B1531E-B3AC-480D-A8CD-836E8C1788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F076B49-2AA3-4C05-9E50-CFF9137184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506FE5-22A7-42E7-BEB9-5442E79184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D634CEF-DD74-4EC0-B7F4-3884BAF106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4AD2728-E4B9-487D-A682-5E21DD15BB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C422CD3C-92C4-473C-9E31-85A594F6BE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1509C2B-9D23-4008-B6A1-2407688209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07ACD51-E44F-4AF8-8F61-F276D71343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F5BDAF9-2B69-4209-BE1F-6C5D8A1DFF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DA27782-8E1F-422F-B106-31C0E1216D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8E8A221D-84EC-47C2-A895-8253858153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08A0E1C-6626-4DD8-83BE-E83E2DFC84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360D67F-521C-4D9A-B2B1-392386EA51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29669A1-CC36-41F4-B0F1-B720DB9894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DC3ADA6-152F-4D7B-9ABD-30DC8F7A25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1F6CA5EE-56FA-4EF7-9EC7-BC3FB217ED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03F9222-217B-48EB-8878-EC0B32E322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48B9A73-A26B-43DB-9BB2-5658871FEA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DF9DD53-6F04-4203-B61A-240676B7F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1065752-DE28-425C-8987-168FE9F510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B78A37C-B329-45F9-AF83-26D5CD826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B70B126-9812-487A-AB78-CBCB1B32D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62A622F7-EC16-4F46-83B7-7A7DBCF99A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607D488-F3A1-4FF6-9C5C-B4C1E147A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DD48CAD-8E9A-434C-9F7E-6031DA9A6A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70B9979-DEC4-48B9-9462-E3631AC96A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DB15ACD-534F-474C-8B1A-8F5B94AEFD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8DFFE368-637C-4309-ABAC-BDCED29B6B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D3E8255-AD5A-48F8-B948-7BF97DBEE7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84682BD-D253-4704-BB29-6D9C7D300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4113DE4-AE89-4F45-9B12-61B04E3E78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437CF76-AF2F-46BC-9579-872625F1AB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F2AF364-8140-40A5-9AC8-00C03DA479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FBA166C-DB92-475D-B0D3-1F7EB2B81A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83F60B4-E774-4D4F-BC7C-A171BB6174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F18C06C-0984-4FAA-952A-9CBFC0F95C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E44802-FF06-46DC-9F7E-D2A329BB2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9" name="Picture 8" descr="A picture containing indoor, table, wooden, sitting&#10;&#10;Description automatically generated">
            <a:extLst>
              <a:ext uri="{FF2B5EF4-FFF2-40B4-BE49-F238E27FC236}">
                <a16:creationId xmlns:a16="http://schemas.microsoft.com/office/drawing/2014/main" id="{E5564D1B-666B-694C-9979-59FEB4226BE6}"/>
              </a:ext>
            </a:extLst>
          </p:cNvPr>
          <p:cNvPicPr>
            <a:picLocks noChangeAspect="1"/>
          </p:cNvPicPr>
          <p:nvPr/>
        </p:nvPicPr>
        <p:blipFill rotWithShape="1">
          <a:blip r:embed="rId5"/>
          <a:srcRect t="9421" r="1" b="7198"/>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spTree>
    <p:extLst>
      <p:ext uri="{BB962C8B-B14F-4D97-AF65-F5344CB8AC3E}">
        <p14:creationId xmlns:p14="http://schemas.microsoft.com/office/powerpoint/2010/main" val="406465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F647-2BA5-5047-87DD-E1275859AF54}"/>
              </a:ext>
            </a:extLst>
          </p:cNvPr>
          <p:cNvSpPr>
            <a:spLocks noGrp="1"/>
          </p:cNvSpPr>
          <p:nvPr>
            <p:ph type="title"/>
          </p:nvPr>
        </p:nvSpPr>
        <p:spPr>
          <a:xfrm>
            <a:off x="685801" y="609600"/>
            <a:ext cx="4681873" cy="1456267"/>
          </a:xfrm>
        </p:spPr>
        <p:txBody>
          <a:bodyPr>
            <a:normAutofit/>
          </a:bodyPr>
          <a:lstStyle/>
          <a:p>
            <a:r>
              <a:rPr lang="en-US" dirty="0" err="1"/>
              <a:t>Karakuri</a:t>
            </a:r>
            <a:endParaRPr lang="en-US" dirty="0"/>
          </a:p>
        </p:txBody>
      </p:sp>
      <p:sp>
        <p:nvSpPr>
          <p:cNvPr id="3" name="Content Placeholder 2">
            <a:extLst>
              <a:ext uri="{FF2B5EF4-FFF2-40B4-BE49-F238E27FC236}">
                <a16:creationId xmlns:a16="http://schemas.microsoft.com/office/drawing/2014/main" id="{0E644060-62DE-774C-94FF-DC304AFA799D}"/>
              </a:ext>
            </a:extLst>
          </p:cNvPr>
          <p:cNvSpPr>
            <a:spLocks noGrp="1"/>
          </p:cNvSpPr>
          <p:nvPr>
            <p:ph idx="1"/>
          </p:nvPr>
        </p:nvSpPr>
        <p:spPr>
          <a:xfrm>
            <a:off x="685801" y="2142067"/>
            <a:ext cx="4681873" cy="3649133"/>
          </a:xfrm>
        </p:spPr>
        <p:txBody>
          <a:bodyPr>
            <a:normAutofit/>
          </a:bodyPr>
          <a:lstStyle/>
          <a:p>
            <a:r>
              <a:rPr lang="en-US" dirty="0" err="1"/>
              <a:t>Karakuri</a:t>
            </a:r>
            <a:r>
              <a:rPr lang="en-US" dirty="0"/>
              <a:t> are Japanese automata designed between the 1600’s and 1800’s and mainly came in 3 types</a:t>
            </a:r>
          </a:p>
          <a:p>
            <a:pPr lvl="1"/>
            <a:r>
              <a:rPr lang="en-US" dirty="0" err="1"/>
              <a:t>Butai</a:t>
            </a:r>
            <a:r>
              <a:rPr lang="en-US" dirty="0"/>
              <a:t> </a:t>
            </a:r>
            <a:r>
              <a:rPr lang="en-US" dirty="0" err="1"/>
              <a:t>Karakuri</a:t>
            </a:r>
            <a:r>
              <a:rPr lang="en-US" dirty="0"/>
              <a:t> were life sized puppets mainly used for theater</a:t>
            </a:r>
          </a:p>
          <a:p>
            <a:pPr lvl="1"/>
            <a:r>
              <a:rPr lang="en-US" dirty="0" err="1"/>
              <a:t>Zashiki</a:t>
            </a:r>
            <a:r>
              <a:rPr lang="en-US" dirty="0"/>
              <a:t> </a:t>
            </a:r>
            <a:r>
              <a:rPr lang="en-US" dirty="0" err="1"/>
              <a:t>Karakuri</a:t>
            </a:r>
            <a:r>
              <a:rPr lang="en-US" dirty="0"/>
              <a:t> were smaller automata used in the home</a:t>
            </a:r>
          </a:p>
          <a:p>
            <a:pPr lvl="1"/>
            <a:r>
              <a:rPr lang="en-US" dirty="0"/>
              <a:t>Dashi </a:t>
            </a:r>
            <a:r>
              <a:rPr lang="en-US" dirty="0" err="1"/>
              <a:t>Karakuri</a:t>
            </a:r>
            <a:r>
              <a:rPr lang="en-US" dirty="0"/>
              <a:t> were used in festivals and religious </a:t>
            </a:r>
            <a:r>
              <a:rPr lang="en-US" dirty="0" err="1"/>
              <a:t>eventsa</a:t>
            </a:r>
            <a:endParaRPr lang="en-US" dirty="0"/>
          </a:p>
          <a:p>
            <a:r>
              <a:rPr lang="en-US" dirty="0"/>
              <a:t>These automata were mainly involved in entertainment</a:t>
            </a:r>
          </a:p>
        </p:txBody>
      </p:sp>
      <p:grpSp>
        <p:nvGrpSpPr>
          <p:cNvPr id="265" name="Group 264">
            <a:extLst>
              <a:ext uri="{FF2B5EF4-FFF2-40B4-BE49-F238E27FC236}">
                <a16:creationId xmlns:a16="http://schemas.microsoft.com/office/drawing/2014/main" id="{590820A0-B14B-4F1C-8DDA-174AC2B14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266" name="Freeform 98">
              <a:extLst>
                <a:ext uri="{FF2B5EF4-FFF2-40B4-BE49-F238E27FC236}">
                  <a16:creationId xmlns:a16="http://schemas.microsoft.com/office/drawing/2014/main" id="{A0B952A8-34E8-46AE-B7EC-D9FB3BF1E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6" name="Group 266">
              <a:extLst>
                <a:ext uri="{FF2B5EF4-FFF2-40B4-BE49-F238E27FC236}">
                  <a16:creationId xmlns:a16="http://schemas.microsoft.com/office/drawing/2014/main" id="{77C0821D-1BFC-498C-BEE4-6CE6B6B2C43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428" name="Straight Connector 267">
                <a:extLst>
                  <a:ext uri="{FF2B5EF4-FFF2-40B4-BE49-F238E27FC236}">
                    <a16:creationId xmlns:a16="http://schemas.microsoft.com/office/drawing/2014/main" id="{8CAE6635-A640-4DF6-8A57-8989A6B7B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0" name="Straight Connector 268">
                <a:extLst>
                  <a:ext uri="{FF2B5EF4-FFF2-40B4-BE49-F238E27FC236}">
                    <a16:creationId xmlns:a16="http://schemas.microsoft.com/office/drawing/2014/main" id="{BA16D7B4-883D-4B71-A28E-8BDCD687E8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B72A9B10-2C9E-4DDF-8C99-874229A492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6EF75B38-CC94-4DE1-A968-D9E320A92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0E9350D-D958-4D62-8379-58ADFF9545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61CA4590-01F5-4F10-A727-F0EE16FD3E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34D2BBC3-F36B-4D06-BCA7-F71AD66980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9AD5E0B-9B13-4228-A23D-83F17DD01A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3E153321-B19E-4FA5-8A22-05A91F2AC4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8CB9B077-591C-4298-888F-32BB6D0AB6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F6FAFF7A-3D2E-40E1-961C-C2875D67D3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37AB21FA-AE5F-4714-968F-356DEE791F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6A657826-1C0D-47DD-9B11-E93A32B64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C0DC7092-7C59-441C-9840-7163FAB2D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356E4341-2683-4149-A265-F498A3B79A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12D68886-7F13-46BC-9D15-BAF1B45EC3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17C4A21-61C9-400C-B013-440B0338B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FDB85B97-7A10-452C-95EB-4CBC73A729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C5A1D773-A4DC-4A3D-BB9D-E056BAC3B7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A7184E7-1D5B-4687-8ADC-B776C1EFB2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332D3DC5-864B-4B44-9E09-2FE1AD048A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50DB5CCD-3BBF-45CE-B561-4579A82BD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1DD1944-44B9-4A99-A105-7C364538CA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45ACDF35-7550-4E16-9914-613447CC0F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3BE9C83A-DEB3-4D63-A163-8223B68140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76FFC901-4314-4DC8-BCF5-34E1ACC59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5ACA1D64-7220-4CB4-9BF1-69B45B4822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E565C435-F20D-4ACD-921E-A46F19D671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988848F1-0711-4763-BC8B-76970B5C86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F1F2F9F-1FE7-4945-95B9-09731BE9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FD030805-517F-4B88-A49B-B0E89A0A9C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A51D02D9-7DCC-42F6-BBD4-62F841ED4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70B07484-4B4C-4B4E-9841-E455CCF19F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3183CA18-F3C2-4329-AC85-63B53C6A63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5F40AEE3-A69A-4F08-95EC-D4427E246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192C26C7-E36B-4C29-9C8B-963C7C350D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EA2AB60F-895F-49A6-A514-5EDE49E67C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2A53213F-862F-474E-9DE6-F06F3F344C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8D556880-E892-4297-B930-959E868A1F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F786BA14-25A0-4244-92EE-40B324E323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54A8FE26-68CA-4ED2-AC18-175CCD3855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A02032B0-7225-492F-A909-4A5FA8B1C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1AA3885E-E420-40C5-8B05-E5167027D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DA973D3B-A048-46C9-8DA7-6792F2F949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7BAEE237-4C03-4C0B-9951-EB14A5362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E1D87A6-7BC8-4BD7-A2B9-B64555B750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617DFB34-0FF3-45E0-86D1-14367FD4E1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FB72F8F4-90B4-4099-B7E7-4F060A017D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59A58548-CA86-4B09-9534-0B9F46F1C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1395729B-8C0E-41B8-B3ED-3E25B3289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A3910024-5A98-44CB-96D6-6F18BEE2B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271B185B-BD9C-4F33-A1CA-8053DC4F18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7D04AC18-163B-4734-89C3-160679520D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F08A3168-5207-4A96-AF77-4442A6DD40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F103104E-3B79-4584-BC67-1617345678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DAE2661F-465D-44F7-832A-93816854D4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6351CA6-C76B-4C66-9378-C385BBE40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42756B9-0921-4B55-B129-1C794D4FDA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737841ED-C77C-4824-BBDB-A4AD5CC4C7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04E74C45-8542-46B2-AAA4-9749090683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2B975665-5AAD-40D4-AC00-1047ED6593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B046CFA9-FF2B-4D62-8063-8D68FF4801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E50C0FC6-86F2-4AAC-9174-25FB83DA6F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88652921-868F-4CCF-B70C-034DAD2E7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02A55E7D-1C8A-4438-A99F-3ACAC87A77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43610C07-2EF7-4475-AF6C-9CA4C0645F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B17D69AF-D03D-4514-A534-475B175912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570FDC14-72EE-470D-876E-6517413658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BEAC2A8-991D-4B96-ABE3-9A32625B22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E4FDD02D-2AD2-4A6C-BBC9-15591F457B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F6844DDA-5D96-4DEA-A208-28BBA35901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A96F2E86-56F4-4B0C-8D83-55D2865C87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C193D075-DE33-4AD6-937B-FC2912872E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B59EA056-638E-430D-AE76-796F1ED38B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8D75FB12-06AB-46A1-BFE4-D16F35625C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351D4855-B924-45D6-A884-31A6BC9630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8397D34C-609D-44DB-AFF8-75858A4F31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2EA17769-C4B1-4138-875F-A58D5D8497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347" name="Group 346">
            <a:extLst>
              <a:ext uri="{FF2B5EF4-FFF2-40B4-BE49-F238E27FC236}">
                <a16:creationId xmlns:a16="http://schemas.microsoft.com/office/drawing/2014/main" id="{3B02E948-8CD2-4C3C-9E5D-262DAC3C96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348" name="Freeform 17">
              <a:extLst>
                <a:ext uri="{FF2B5EF4-FFF2-40B4-BE49-F238E27FC236}">
                  <a16:creationId xmlns:a16="http://schemas.microsoft.com/office/drawing/2014/main" id="{F8E025EC-8201-4DC5-B858-C2EEA8121D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9" name="Group 348">
              <a:extLst>
                <a:ext uri="{FF2B5EF4-FFF2-40B4-BE49-F238E27FC236}">
                  <a16:creationId xmlns:a16="http://schemas.microsoft.com/office/drawing/2014/main" id="{5D00349E-7825-4D5D-81A3-6A5FB2D95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350" name="Straight Connector 349">
                <a:extLst>
                  <a:ext uri="{FF2B5EF4-FFF2-40B4-BE49-F238E27FC236}">
                    <a16:creationId xmlns:a16="http://schemas.microsoft.com/office/drawing/2014/main" id="{2B0493F4-7EE3-40BC-9693-4C30116976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05D627BB-BD2B-4E33-837E-94DABD948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0948FD7F-4A95-419F-9592-F1AE43EB39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76D13955-7897-45BF-AE8D-F635DE7296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AD38C1DF-38DA-4D6D-AEDD-F23C531045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5618B3C8-757B-4262-8325-56E79801FF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5BC63D8C-C95A-4588-AEC8-83438699A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1EBAFC9-1157-4512-A58B-E8DBDCB0E0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D5C42AD4-0C0A-44F8-BEF5-76D798BB14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FA2FDF3F-1D8B-4D7F-9713-D2785051C4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CE5C02B7-5014-410B-A59B-ABA9017C9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A738C92-C3B6-43D5-A718-230FE5A78A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A7FDBFA0-A00A-4C49-A38C-5197E28B1E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162F2930-B81B-47BF-BAB6-6CD862E0AC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BDB0E661-1786-4C8B-B4AA-1C46DBB09F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EAE039B6-9B91-4DF7-B2E1-BEC620E8AF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A09B3898-68D4-4032-973C-3297FA2A0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56FDF469-A729-4C34-9A4E-FC7F50FB6E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B42661BA-C51F-493E-BA84-7E8E02647B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BCA6BFC1-5596-4F25-8834-B82EC76C03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ADC0C4EA-8B26-488D-842A-8492C28EF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1365199F-3DA2-4ECE-8AA0-B37E7E3AFB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9F8EAD3C-6628-48E5-A004-B34EFF17E2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8627E51D-F7F3-432F-B018-3390B0A3E2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B0A796D9-B9B7-497E-91F4-257D2CCAA2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E4E17776-2D77-4801-AFE4-553D807E01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AF653420-3C79-432A-9CAB-6A4AEC545B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CB4F431F-451E-4136-B596-17B639632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75E18572-BE7A-4234-B454-FD38ABFAE2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5EB9F985-7C1A-4BFE-A4DC-F35AA0D04E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500648B4-39E6-409B-A151-2A6CC6D3C4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013A2463-A9F5-45B4-804E-5595FAE42C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CBF3193A-025E-4BE6-9AD5-D3106F9D78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E2832A9B-55E5-494A-A717-3617EDD1F2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CC0DA7BF-4BD6-46F6-91A1-E38E259FC7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87B5F7E4-8A2A-468D-8EF3-6D7171EBC0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F6A8F3CE-3B42-4770-8933-7C9BCA91B6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6224EF38-8522-4A6A-BA96-BAAB1A136C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42B702F4-3A4F-475E-A874-62BA9C76A0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1BF12728-61DB-4CA7-BFEA-C67E21001E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2A114F6C-B377-4620-9C72-92D0FA5095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185FB219-37DC-4CBB-BDEF-43EF98EB0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2060F2EE-256C-4A23-A980-9C317EA5F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52F37857-F893-4D54-B377-60870C91BC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F5DEA293-2202-41FF-B5FE-71F06BAA69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A9C59CAC-07BD-4C27-8926-C55E46BD1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480FA13A-0B04-4946-9A24-2701584E2D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488CE1CC-C8B3-470F-9512-B590AF9DEB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7C1809CD-B912-4E69-A5A5-94EA27B28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FB9E3C6C-40C8-4A98-B0AF-C45C41484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DBE61EAD-B3F8-4E77-B3B6-0A3374C0F2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4303657B-9569-4CB6-A870-F7D678DE67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C95E1DFB-B252-4CBC-95A8-D1DC68A185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2D7B24AC-E1C7-4A27-BACA-0AE3C159FD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97ECB039-4BBD-4991-8C57-7D90D4A22C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38517C97-1250-4775-B725-2CBD677C3F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C9679D68-007E-47A6-A882-07A8088B5C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767BAF92-FB48-468A-B633-46749349E5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2875629C-FBE1-4E58-82B5-53DBC3ABD0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CC29FC6C-B918-40F3-AAAA-1A4F1DFBEA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2D55E2D8-4D39-4F44-AAE7-B3B2DDDB5B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8EF38C89-9B35-40D5-A2EC-AE4FFF1712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15C842FE-0918-4A9A-B4F3-F69C539B3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C5A2FDBE-9CE6-41C7-A149-1FC75441C4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FE76B3FC-2648-4EF2-A363-8AED916B45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57AD43BF-C5AB-4324-B39E-5E3AFC8876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1D7FC0CC-E465-4316-A7B6-42441D27DC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5EF568F1-4905-4D65-8510-683A87097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B0779A11-5E9E-4455-8DB7-6BF1F0BA4E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2B884067-174C-4C5C-955E-462157D0FA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BE5F0FA8-85D6-4B51-B2A8-027AC28D82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E76C2522-4938-48D4-9ACE-F61BC4527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7119966D-0585-4354-991F-856ADF670D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6931C16B-534C-413B-A404-870528429A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888EA28D-0FC2-4BEA-B3EB-D9DEB3C4F7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1F2052B6-705D-484A-9856-BCC35D311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B357007E-5B0B-4BC1-96BB-2F9A55E28B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144B8928-2E44-471E-818A-AC5F8B9B1D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429" name="Group 428">
            <a:extLst>
              <a:ext uri="{FF2B5EF4-FFF2-40B4-BE49-F238E27FC236}">
                <a16:creationId xmlns:a16="http://schemas.microsoft.com/office/drawing/2014/main" id="{D3F906D0-CE7C-484D-8C11-5011F768A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739066">
            <a:off x="5520984" y="3122486"/>
            <a:ext cx="2928062" cy="2544637"/>
            <a:chOff x="5281603" y="104899"/>
            <a:chExt cx="6910397" cy="6005491"/>
          </a:xfrm>
        </p:grpSpPr>
        <p:sp>
          <p:nvSpPr>
            <p:cNvPr id="430" name="Freeform 183">
              <a:extLst>
                <a:ext uri="{FF2B5EF4-FFF2-40B4-BE49-F238E27FC236}">
                  <a16:creationId xmlns:a16="http://schemas.microsoft.com/office/drawing/2014/main" id="{0FE191C3-385B-4E2B-ADE9-0FA9E09CA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1" name="Group 430">
              <a:extLst>
                <a:ext uri="{FF2B5EF4-FFF2-40B4-BE49-F238E27FC236}">
                  <a16:creationId xmlns:a16="http://schemas.microsoft.com/office/drawing/2014/main" id="{DF236ECF-9469-429F-B950-E6274E93F7D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432" name="Straight Connector 431">
                <a:extLst>
                  <a:ext uri="{FF2B5EF4-FFF2-40B4-BE49-F238E27FC236}">
                    <a16:creationId xmlns:a16="http://schemas.microsoft.com/office/drawing/2014/main" id="{ACFB9B6B-3B4B-406C-A9C4-9E15E8EDA9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1185F607-E801-4999-8E05-0C8486DAAA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2AE80DE6-1860-413C-83A4-3D16C772FC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BCA67FE0-1324-427A-A3EB-EC0E27E8DA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7426A4D5-E148-458E-81B7-A67551CC5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5AE534E1-BFC4-4B6F-B4A6-D0331A128D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F6D2BC14-55E1-4250-A703-26EAE5BEB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D28FA0B2-4451-4A40-A6A8-B5B2BFFD22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695551A0-FD49-4C51-9936-31AADCF8F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21AA33D7-B8C3-4A4C-B04C-90496559F6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EC11C7CB-C8A3-4FA2-8919-4BDE08B8C0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04122C9F-7650-4E2A-BBDD-5ED1794298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B2331B0F-4B2B-49FF-B210-A548BEE14B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9E66A3B2-EAB9-4D0F-8CC6-133C4B8D26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A5D255CC-F767-47F3-9B04-0F597091D8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DE6FFD6E-D10A-4E69-B92A-1C3D4AD900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9BAE1242-2228-4493-81B5-F7807B8DAC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7A6A8552-686E-44B0-AA9A-9488BB77F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7C45C190-42DB-4A86-A102-D04A25E1E1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DC2E5DE9-3511-45AE-9F95-710C8211A3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53F3C6F6-47A6-4265-878C-5092E93280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82B1F3E7-F618-4E13-9E16-7118C45C77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A5E7DF9B-A62B-4C53-A661-B401D7195B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EEE4847E-481F-4419-AE1F-90DED5344C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B13E9C09-74A8-40D0-BC37-74CA31F5D0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B0009143-1101-4DF3-B01E-766F9BE63D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995E8D24-3C05-4242-92BA-731FDA5AE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A40A7CC8-D93E-41C0-8322-8EF549E1A5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0B91F070-941B-4307-9931-156C868BFF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a:extLst>
                  <a:ext uri="{FF2B5EF4-FFF2-40B4-BE49-F238E27FC236}">
                    <a16:creationId xmlns:a16="http://schemas.microsoft.com/office/drawing/2014/main" id="{BF90A755-20A8-4274-A4F7-BD624FECF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4D87C615-9E34-495E-8406-FAEFC2F845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11A383A9-4CA6-4FAB-9F61-C5E53DBF8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D7B6069C-3205-4BBB-ADDF-D85A07E55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98083F5B-DC24-40B3-92D2-BF90631145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1AEA55FF-DDBB-4AA2-ACBD-9A4D56FFCC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2E00B1FB-F492-483C-B4D3-893BE48D29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576CFD40-49E1-465A-9B23-F9D980D9A4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5D63EDB7-C852-43C0-9954-6F2196FABE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316E726A-0F37-45E3-9BDF-42ECAA68F6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29E8E54E-8FB5-4650-AD2D-C65F3F53A9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33018142-C705-4D1B-8C27-83842B8D18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4B029D1D-41B1-45D6-8FC5-9EBEEEBD51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238CE0A4-BE74-4418-8DB6-FC0A391029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C5DC5DB6-FAE4-45E0-A0E5-E613B8D7E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3FBB2B3B-650C-4D6B-BA13-A71D6CB8CD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AA61A363-0BE0-4381-9635-02A60AE9C1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F363EFF4-A1A6-4E57-8128-D13002EAD0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744B3004-D3A0-4C95-8618-02CD578CCD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48511694-389A-4FA7-950D-D0B63A422C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3CF007D-1A35-4653-994F-C5DC685C43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E268873C-3BA1-4848-8A1E-55D4416950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6F28B5E8-5EF7-40C6-8012-75E3ADCB41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C4DD4F11-6920-4398-88A7-0C571FA3F9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B87C9D72-9386-43D4-9C27-2B0A676624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6903FC60-7B4A-4E8D-B64E-A6570168D8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1565646A-F4D1-434F-ACCE-BC14E5D049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EB5384FB-B917-47C4-9BEF-B81DFEE8C2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03934C7C-17F3-44A9-96A6-AC1E3AFE0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88AF32D4-0DB1-4F6F-8B2B-27519AB902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E8FB5CFF-2F83-4320-9CD0-CCD78775EC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85CC5D7-8944-4B99-92D2-D827AB9C4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F55CCF6E-2B52-4B36-872D-542D0CDD7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12D2E4E5-D86C-41AF-B664-F7E0773984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1B38EA97-5B13-4977-B58D-0B28E2D8BA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0CC35DD3-5BF6-4C99-93A1-C0F5ACAB7A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A69C8543-88BB-4CDA-8EF5-2850685210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A091AE30-82E9-4674-9E65-5042AB251C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9A3D2800-7BCF-4C76-9CCD-6962D5E5E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2AD91264-05B7-4454-AE8C-BAC45B3317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2047D64C-CE38-4EDA-8EA5-8A805D525A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A3C33408-5D0E-4DE4-8945-9001979D3E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E1AE14B5-3844-4A66-A8BC-CD8538C562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5F78B15A-17F2-474B-A6B5-34B225EBA0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114C9FE9-2E7D-466C-978D-713D0A6624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882ACEF4-C446-4969-92B5-8649558C27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DDA39D67-86FF-418E-9876-AB14AFD793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2D3BF31F-EEDE-4027-BAE2-CD14B138C5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F37BBBCA-15AD-4E11-813C-E58EE564FD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9" name="Picture 8" descr="A statue of a person&#10;&#10;Description automatically generated">
            <a:extLst>
              <a:ext uri="{FF2B5EF4-FFF2-40B4-BE49-F238E27FC236}">
                <a16:creationId xmlns:a16="http://schemas.microsoft.com/office/drawing/2014/main" id="{D7536ECD-B9A9-1D4B-9587-539AE215551B}"/>
              </a:ext>
            </a:extLst>
          </p:cNvPr>
          <p:cNvPicPr>
            <a:picLocks noChangeAspect="1"/>
          </p:cNvPicPr>
          <p:nvPr/>
        </p:nvPicPr>
        <p:blipFill rotWithShape="1">
          <a:blip r:embed="rId3"/>
          <a:srcRect r="3506" b="6"/>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11" name="Picture 10" descr="A group of people in a room&#10;&#10;Description automatically generated">
            <a:extLst>
              <a:ext uri="{FF2B5EF4-FFF2-40B4-BE49-F238E27FC236}">
                <a16:creationId xmlns:a16="http://schemas.microsoft.com/office/drawing/2014/main" id="{2635A9B4-6486-B342-8F9E-9F9FE1F6C8D0}"/>
              </a:ext>
            </a:extLst>
          </p:cNvPr>
          <p:cNvPicPr>
            <a:picLocks noChangeAspect="1"/>
          </p:cNvPicPr>
          <p:nvPr/>
        </p:nvPicPr>
        <p:blipFill rotWithShape="1">
          <a:blip r:embed="rId4"/>
          <a:srcRect l="13340" r="12" b="3"/>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7" name="Picture 6" descr="A group of people walking down a street&#10;&#10;Description automatically generated">
            <a:extLst>
              <a:ext uri="{FF2B5EF4-FFF2-40B4-BE49-F238E27FC236}">
                <a16:creationId xmlns:a16="http://schemas.microsoft.com/office/drawing/2014/main" id="{56ACA87F-19FB-F74B-9FE4-19FB1F95BA21}"/>
              </a:ext>
            </a:extLst>
          </p:cNvPr>
          <p:cNvPicPr>
            <a:picLocks noChangeAspect="1"/>
          </p:cNvPicPr>
          <p:nvPr/>
        </p:nvPicPr>
        <p:blipFill rotWithShape="1">
          <a:blip r:embed="rId5"/>
          <a:srcRect l="10779" r="8083" b="-1"/>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1072013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AEAA-9465-204C-8FCD-64071457789D}"/>
              </a:ext>
            </a:extLst>
          </p:cNvPr>
          <p:cNvSpPr>
            <a:spLocks noGrp="1"/>
          </p:cNvSpPr>
          <p:nvPr>
            <p:ph type="title"/>
          </p:nvPr>
        </p:nvSpPr>
        <p:spPr>
          <a:xfrm>
            <a:off x="1327255" y="1030288"/>
            <a:ext cx="4099947" cy="1035579"/>
          </a:xfrm>
        </p:spPr>
        <p:txBody>
          <a:bodyPr>
            <a:normAutofit/>
          </a:bodyPr>
          <a:lstStyle/>
          <a:p>
            <a:pPr>
              <a:lnSpc>
                <a:spcPct val="90000"/>
              </a:lnSpc>
            </a:pPr>
            <a:r>
              <a:rPr lang="en-US" sz="3300" dirty="0"/>
              <a:t>Jacques de </a:t>
            </a:r>
            <a:r>
              <a:rPr lang="en-US" sz="3300" dirty="0" err="1"/>
              <a:t>Vaucanson</a:t>
            </a:r>
            <a:endParaRPr lang="en-US" sz="3300" dirty="0"/>
          </a:p>
        </p:txBody>
      </p:sp>
      <p:sp>
        <p:nvSpPr>
          <p:cNvPr id="3" name="Content Placeholder 2">
            <a:extLst>
              <a:ext uri="{FF2B5EF4-FFF2-40B4-BE49-F238E27FC236}">
                <a16:creationId xmlns:a16="http://schemas.microsoft.com/office/drawing/2014/main" id="{1C31DC1A-CC6C-9049-974A-668A04E260C1}"/>
              </a:ext>
            </a:extLst>
          </p:cNvPr>
          <p:cNvSpPr>
            <a:spLocks noGrp="1"/>
          </p:cNvSpPr>
          <p:nvPr>
            <p:ph idx="1"/>
          </p:nvPr>
        </p:nvSpPr>
        <p:spPr>
          <a:xfrm>
            <a:off x="1327255" y="2142067"/>
            <a:ext cx="4099947" cy="3649133"/>
          </a:xfrm>
        </p:spPr>
        <p:txBody>
          <a:bodyPr>
            <a:normAutofit lnSpcReduction="10000"/>
          </a:bodyPr>
          <a:lstStyle/>
          <a:p>
            <a:r>
              <a:rPr lang="en-US" dirty="0"/>
              <a:t>Possibly the height of automata was the works of Jacques de </a:t>
            </a:r>
            <a:r>
              <a:rPr lang="en-US" dirty="0" err="1"/>
              <a:t>Vaucanson</a:t>
            </a:r>
            <a:r>
              <a:rPr lang="en-US" dirty="0"/>
              <a:t>. He fine-tuned human-like motion and introduced biological functions like digesting to his automata.</a:t>
            </a:r>
          </a:p>
          <a:p>
            <a:pPr lvl="1"/>
            <a:r>
              <a:rPr lang="en-US" dirty="0"/>
              <a:t>Flute Player: This lifelike flute player was revolutionary. It had skin, could breathe against the flute, and play 12 songs</a:t>
            </a:r>
          </a:p>
          <a:p>
            <a:pPr lvl="1"/>
            <a:r>
              <a:rPr lang="en-US" dirty="0"/>
              <a:t>Digesting Duck: This automata was a duck that was able to eat food from your hand and defecate using a hidden compartment</a:t>
            </a:r>
          </a:p>
        </p:txBody>
      </p:sp>
      <p:pic>
        <p:nvPicPr>
          <p:cNvPr id="5" name="Picture 4" descr="A picture containing drawing&#10;&#10;Description automatically generated">
            <a:extLst>
              <a:ext uri="{FF2B5EF4-FFF2-40B4-BE49-F238E27FC236}">
                <a16:creationId xmlns:a16="http://schemas.microsoft.com/office/drawing/2014/main" id="{1F748A90-2CD0-3D4E-94B0-5DB799CD8472}"/>
              </a:ext>
            </a:extLst>
          </p:cNvPr>
          <p:cNvPicPr>
            <a:picLocks noChangeAspect="1"/>
          </p:cNvPicPr>
          <p:nvPr/>
        </p:nvPicPr>
        <p:blipFill>
          <a:blip r:embed="rId3"/>
          <a:stretch>
            <a:fillRect/>
          </a:stretch>
        </p:blipFill>
        <p:spPr>
          <a:xfrm>
            <a:off x="7223929" y="639098"/>
            <a:ext cx="3121651"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7" name="Picture 6" descr="An old photo of a person&#10;&#10;Description automatically generated">
            <a:extLst>
              <a:ext uri="{FF2B5EF4-FFF2-40B4-BE49-F238E27FC236}">
                <a16:creationId xmlns:a16="http://schemas.microsoft.com/office/drawing/2014/main" id="{F22C11DD-62A4-904E-8B9C-107809A2D83F}"/>
              </a:ext>
            </a:extLst>
          </p:cNvPr>
          <p:cNvPicPr>
            <a:picLocks noChangeAspect="1"/>
          </p:cNvPicPr>
          <p:nvPr/>
        </p:nvPicPr>
        <p:blipFill>
          <a:blip r:embed="rId4"/>
          <a:stretch>
            <a:fillRect/>
          </a:stretch>
        </p:blipFill>
        <p:spPr>
          <a:xfrm>
            <a:off x="6300969" y="3522111"/>
            <a:ext cx="4967571" cy="2692424"/>
          </a:xfrm>
          <a:prstGeom prst="roundRect">
            <a:avLst>
              <a:gd name="adj" fmla="val 6267"/>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38314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F05F-8087-9440-8477-8F3A8C0C970E}"/>
              </a:ext>
            </a:extLst>
          </p:cNvPr>
          <p:cNvSpPr>
            <a:spLocks noGrp="1"/>
          </p:cNvSpPr>
          <p:nvPr>
            <p:ph type="title"/>
          </p:nvPr>
        </p:nvSpPr>
        <p:spPr>
          <a:xfrm>
            <a:off x="685801" y="609600"/>
            <a:ext cx="4681873" cy="1456267"/>
          </a:xfrm>
        </p:spPr>
        <p:txBody>
          <a:bodyPr>
            <a:normAutofit/>
          </a:bodyPr>
          <a:lstStyle/>
          <a:p>
            <a:r>
              <a:rPr lang="en-US" dirty="0"/>
              <a:t>Inspiration</a:t>
            </a:r>
          </a:p>
        </p:txBody>
      </p:sp>
      <p:sp>
        <p:nvSpPr>
          <p:cNvPr id="3" name="Content Placeholder 2">
            <a:extLst>
              <a:ext uri="{FF2B5EF4-FFF2-40B4-BE49-F238E27FC236}">
                <a16:creationId xmlns:a16="http://schemas.microsoft.com/office/drawing/2014/main" id="{F9D35A8A-255C-664C-BFF4-4341E0DDB55A}"/>
              </a:ext>
            </a:extLst>
          </p:cNvPr>
          <p:cNvSpPr>
            <a:spLocks noGrp="1"/>
          </p:cNvSpPr>
          <p:nvPr>
            <p:ph idx="1"/>
          </p:nvPr>
        </p:nvSpPr>
        <p:spPr>
          <a:xfrm>
            <a:off x="685801" y="2142067"/>
            <a:ext cx="4681873" cy="3649133"/>
          </a:xfrm>
        </p:spPr>
        <p:txBody>
          <a:bodyPr>
            <a:normAutofit/>
          </a:bodyPr>
          <a:lstStyle/>
          <a:p>
            <a:r>
              <a:rPr lang="en-US" dirty="0"/>
              <a:t>In Gerrish’s book, one of the first concepts he mentioned was how the automata of yesterday influenced the robots and autonomous systems of today</a:t>
            </a:r>
          </a:p>
          <a:p>
            <a:r>
              <a:rPr lang="en-US" dirty="0"/>
              <a:t>He explained how the </a:t>
            </a:r>
            <a:r>
              <a:rPr lang="en-US" dirty="0" err="1"/>
              <a:t>Vauncanson</a:t>
            </a:r>
            <a:r>
              <a:rPr lang="en-US" dirty="0"/>
              <a:t> Flute Player worked and functioned and I was fascinated that such things were possible back then</a:t>
            </a:r>
          </a:p>
          <a:p>
            <a:r>
              <a:rPr lang="en-US" dirty="0"/>
              <a:t>When I did more digging, I discovered even more fascinating automata, even so far back as ancient Greece!</a:t>
            </a:r>
          </a:p>
        </p:txBody>
      </p:sp>
      <p:pic>
        <p:nvPicPr>
          <p:cNvPr id="5" name="Picture 4" descr="A large clock mounted to the side&#10;&#10;Description automatically generated">
            <a:extLst>
              <a:ext uri="{FF2B5EF4-FFF2-40B4-BE49-F238E27FC236}">
                <a16:creationId xmlns:a16="http://schemas.microsoft.com/office/drawing/2014/main" id="{6D604031-AC48-5648-8A0F-B370249EE965}"/>
              </a:ext>
            </a:extLst>
          </p:cNvPr>
          <p:cNvPicPr>
            <a:picLocks noChangeAspect="1"/>
          </p:cNvPicPr>
          <p:nvPr/>
        </p:nvPicPr>
        <p:blipFill rotWithShape="1">
          <a:blip r:embed="rId4"/>
          <a:srcRect t="16199" b="23301"/>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7" name="Picture 6" descr="A clock mounted to the monitor&#10;&#10;Description automatically generated">
            <a:extLst>
              <a:ext uri="{FF2B5EF4-FFF2-40B4-BE49-F238E27FC236}">
                <a16:creationId xmlns:a16="http://schemas.microsoft.com/office/drawing/2014/main" id="{15343665-5E14-C640-96EF-870A6500F478}"/>
              </a:ext>
            </a:extLst>
          </p:cNvPr>
          <p:cNvPicPr>
            <a:picLocks noChangeAspect="1"/>
          </p:cNvPicPr>
          <p:nvPr/>
        </p:nvPicPr>
        <p:blipFill rotWithShape="1">
          <a:blip r:embed="rId5"/>
          <a:srcRect l="32377" r="5558"/>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9" name="Picture 8" descr="A picture containing text, map&#10;&#10;Description automatically generated">
            <a:extLst>
              <a:ext uri="{FF2B5EF4-FFF2-40B4-BE49-F238E27FC236}">
                <a16:creationId xmlns:a16="http://schemas.microsoft.com/office/drawing/2014/main" id="{7555C068-EB79-9243-8E03-E09861030C95}"/>
              </a:ext>
            </a:extLst>
          </p:cNvPr>
          <p:cNvPicPr>
            <a:picLocks noChangeAspect="1"/>
          </p:cNvPicPr>
          <p:nvPr/>
        </p:nvPicPr>
        <p:blipFill rotWithShape="1">
          <a:blip r:embed="rId6"/>
          <a:srcRect t="30577" r="1" b="1991"/>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790876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0773-C603-4642-B9D4-18664CD59510}"/>
              </a:ext>
            </a:extLst>
          </p:cNvPr>
          <p:cNvSpPr>
            <a:spLocks noGrp="1"/>
          </p:cNvSpPr>
          <p:nvPr>
            <p:ph type="title"/>
          </p:nvPr>
        </p:nvSpPr>
        <p:spPr>
          <a:xfrm>
            <a:off x="685801" y="609600"/>
            <a:ext cx="4681873" cy="1456267"/>
          </a:xfrm>
        </p:spPr>
        <p:txBody>
          <a:bodyPr>
            <a:normAutofit/>
          </a:bodyPr>
          <a:lstStyle/>
          <a:p>
            <a:r>
              <a:rPr lang="en-US" dirty="0"/>
              <a:t>Robots</a:t>
            </a:r>
          </a:p>
        </p:txBody>
      </p:sp>
      <p:sp>
        <p:nvSpPr>
          <p:cNvPr id="3" name="Content Placeholder 2">
            <a:extLst>
              <a:ext uri="{FF2B5EF4-FFF2-40B4-BE49-F238E27FC236}">
                <a16:creationId xmlns:a16="http://schemas.microsoft.com/office/drawing/2014/main" id="{0A974496-AF48-5F49-9FBE-8D0BE150B0F1}"/>
              </a:ext>
            </a:extLst>
          </p:cNvPr>
          <p:cNvSpPr>
            <a:spLocks noGrp="1"/>
          </p:cNvSpPr>
          <p:nvPr>
            <p:ph idx="1"/>
          </p:nvPr>
        </p:nvSpPr>
        <p:spPr>
          <a:xfrm>
            <a:off x="685801" y="2142067"/>
            <a:ext cx="4681873" cy="3649133"/>
          </a:xfrm>
        </p:spPr>
        <p:txBody>
          <a:bodyPr>
            <a:normAutofit fontScale="92500" lnSpcReduction="10000"/>
          </a:bodyPr>
          <a:lstStyle/>
          <a:p>
            <a:pPr>
              <a:lnSpc>
                <a:spcPct val="90000"/>
              </a:lnSpc>
            </a:pPr>
            <a:r>
              <a:rPr lang="en-US" sz="1400"/>
              <a:t>Early digital robots as we know them today appeared in the 1920’s and 30’s</a:t>
            </a:r>
          </a:p>
          <a:p>
            <a:pPr>
              <a:lnSpc>
                <a:spcPct val="90000"/>
              </a:lnSpc>
            </a:pPr>
            <a:r>
              <a:rPr lang="en-US" sz="1400"/>
              <a:t>The marketing for them veered more on being “the perfect man” but were far from replacing humans.</a:t>
            </a:r>
          </a:p>
          <a:p>
            <a:pPr lvl="1">
              <a:lnSpc>
                <a:spcPct val="90000"/>
              </a:lnSpc>
            </a:pPr>
            <a:r>
              <a:rPr lang="en-US" sz="1400"/>
              <a:t>Eric</a:t>
            </a:r>
          </a:p>
          <a:p>
            <a:pPr lvl="2">
              <a:lnSpc>
                <a:spcPct val="90000"/>
              </a:lnSpc>
            </a:pPr>
            <a:r>
              <a:rPr lang="en-US" dirty="0"/>
              <a:t>One of the first humanoid robots, could move its hands and head, as well as be remote controlled</a:t>
            </a:r>
            <a:endParaRPr lang="en-US"/>
          </a:p>
          <a:p>
            <a:pPr lvl="1">
              <a:lnSpc>
                <a:spcPct val="90000"/>
              </a:lnSpc>
            </a:pPr>
            <a:r>
              <a:rPr lang="en-US" sz="1400"/>
              <a:t>Electro</a:t>
            </a:r>
          </a:p>
          <a:p>
            <a:pPr lvl="2">
              <a:lnSpc>
                <a:spcPct val="90000"/>
              </a:lnSpc>
            </a:pPr>
            <a:r>
              <a:rPr lang="en-US" dirty="0"/>
              <a:t>A robot by Westinghouse, was given a lot of tasks including movement, blowing up balloons, and even smoking!</a:t>
            </a:r>
            <a:endParaRPr lang="en-US"/>
          </a:p>
          <a:p>
            <a:pPr lvl="1">
              <a:lnSpc>
                <a:spcPct val="90000"/>
              </a:lnSpc>
            </a:pPr>
            <a:r>
              <a:rPr lang="en-US" sz="1400" err="1"/>
              <a:t>Gakutensoku</a:t>
            </a:r>
            <a:endParaRPr lang="en-US" sz="1400"/>
          </a:p>
          <a:p>
            <a:pPr lvl="2">
              <a:lnSpc>
                <a:spcPct val="90000"/>
              </a:lnSpc>
            </a:pPr>
            <a:r>
              <a:rPr lang="en-US" dirty="0"/>
              <a:t>The first Japanese robot, was made by a biologist Makoto Nishimura and could show different expressions</a:t>
            </a:r>
            <a:endParaRPr lang="en-US"/>
          </a:p>
        </p:txBody>
      </p:sp>
      <p:grpSp>
        <p:nvGrpSpPr>
          <p:cNvPr id="14" name="Group 13">
            <a:extLst>
              <a:ext uri="{FF2B5EF4-FFF2-40B4-BE49-F238E27FC236}">
                <a16:creationId xmlns:a16="http://schemas.microsoft.com/office/drawing/2014/main" id="{590820A0-B14B-4F1C-8DDA-174AC2B14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5" name="Freeform 98">
              <a:extLst>
                <a:ext uri="{FF2B5EF4-FFF2-40B4-BE49-F238E27FC236}">
                  <a16:creationId xmlns:a16="http://schemas.microsoft.com/office/drawing/2014/main" id="{A0B952A8-34E8-46AE-B7EC-D9FB3BF1E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77C0821D-1BFC-498C-BEE4-6CE6B6B2C43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7" name="Straight Connector 16">
                <a:extLst>
                  <a:ext uri="{FF2B5EF4-FFF2-40B4-BE49-F238E27FC236}">
                    <a16:creationId xmlns:a16="http://schemas.microsoft.com/office/drawing/2014/main" id="{8CAE6635-A640-4DF6-8A57-8989A6B7B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16D7B4-883D-4B71-A28E-8BDCD687E8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2A9B10-2C9E-4DDF-8C99-874229A492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F75B38-CC94-4DE1-A968-D9E320A926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E9350D-D958-4D62-8379-58ADFF9545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CA4590-01F5-4F10-A727-F0EE16FD3E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D2BBC3-F36B-4D06-BCA7-F71AD66980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AD5E0B-9B13-4228-A23D-83F17DD01A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153321-B19E-4FA5-8A22-05A91F2AC4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B9B077-591C-4298-888F-32BB6D0AB6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FAFF7A-3D2E-40E1-961C-C2875D67D3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7AB21FA-AE5F-4714-968F-356DEE791F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A657826-1C0D-47DD-9B11-E93A32B64C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DC7092-7C59-441C-9840-7163FAB2D6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6E4341-2683-4149-A265-F498A3B79A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D68886-7F13-46BC-9D15-BAF1B45EC3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17C4A21-61C9-400C-B013-440B0338B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B85B97-7A10-452C-95EB-4CBC73A729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5A1D773-A4DC-4A3D-BB9D-E056BAC3B7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A7184E7-1D5B-4687-8ADC-B776C1EFB2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32D3DC5-864B-4B44-9E09-2FE1AD048A5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0DB5CCD-3BBF-45CE-B561-4579A82BD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DD1944-44B9-4A99-A105-7C364538CA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5ACDF35-7550-4E16-9914-613447CC0F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E9C83A-DEB3-4D63-A163-8223B68140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6FFC901-4314-4DC8-BCF5-34E1ACC59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ACA1D64-7220-4CB4-9BF1-69B45B4822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565C435-F20D-4ACD-921E-A46F19D671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88848F1-0711-4763-BC8B-76970B5C86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F1F2F9F-1FE7-4945-95B9-09731BE9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D030805-517F-4B88-A49B-B0E89A0A9C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1D02D9-7DCC-42F6-BBD4-62F841ED42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0B07484-4B4C-4B4E-9841-E455CCF19F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183CA18-F3C2-4329-AC85-63B53C6A63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F40AEE3-A69A-4F08-95EC-D4427E246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92C26C7-E36B-4C29-9C8B-963C7C350D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AB60F-895F-49A6-A514-5EDE49E67C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A53213F-862F-474E-9DE6-F06F3F344C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D556880-E892-4297-B930-959E868A1F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786BA14-25A0-4244-92EE-40B324E323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4A8FE26-68CA-4ED2-AC18-175CCD3855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02032B0-7225-492F-A909-4A5FA8B1C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AA3885E-E420-40C5-8B05-E5167027DD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A973D3B-A048-46C9-8DA7-6792F2F949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BAEE237-4C03-4C0B-9951-EB14A5362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E1D87A6-7BC8-4BD7-A2B9-B64555B750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17DFB34-0FF3-45E0-86D1-14367FD4E1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B72F8F4-90B4-4099-B7E7-4F060A017D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9A58548-CA86-4B09-9534-0B9F46F1C6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95729B-8C0E-41B8-B3ED-3E25B3289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3910024-5A98-44CB-96D6-6F18BEE2B1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71B185B-BD9C-4F33-A1CA-8053DC4F18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D04AC18-163B-4734-89C3-160679520D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08A3168-5207-4A96-AF77-4442A6DD40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03104E-3B79-4584-BC67-1617345678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AE2661F-465D-44F7-832A-93816854D4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6351CA6-C76B-4C66-9378-C385BBE40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42756B9-0921-4B55-B129-1C794D4FDA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37841ED-C77C-4824-BBDB-A4AD5CC4C7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4E74C45-8542-46B2-AAA4-9749090683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B975665-5AAD-40D4-AC00-1047ED6593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046CFA9-FF2B-4D62-8063-8D68FF4801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50C0FC6-86F2-4AAC-9174-25FB83DA6F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8652921-868F-4CCF-B70C-034DAD2E76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2A55E7D-1C8A-4438-A99F-3ACAC87A77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610C07-2EF7-4475-AF6C-9CA4C0645F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17D69AF-D03D-4514-A534-475B175912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70FDC14-72EE-470D-876E-6517413658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BEAC2A8-991D-4B96-ABE3-9A32625B22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4FDD02D-2AD2-4A6C-BBC9-15591F457B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6844DDA-5D96-4DEA-A208-28BBA35901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96F2E86-56F4-4B0C-8D83-55D2865C87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193D075-DE33-4AD6-937B-FC2912872E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59EA056-638E-430D-AE76-796F1ED38BD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D75FB12-06AB-46A1-BFE4-D16F35625C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51D4855-B924-45D6-A884-31A6BC9630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397D34C-609D-44DB-AFF8-75858A4F31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EA17769-C4B1-4138-875F-A58D5D8497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96" name="Group 95">
            <a:extLst>
              <a:ext uri="{FF2B5EF4-FFF2-40B4-BE49-F238E27FC236}">
                <a16:creationId xmlns:a16="http://schemas.microsoft.com/office/drawing/2014/main" id="{3B02E948-8CD2-4C3C-9E5D-262DAC3C96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97" name="Freeform 17">
              <a:extLst>
                <a:ext uri="{FF2B5EF4-FFF2-40B4-BE49-F238E27FC236}">
                  <a16:creationId xmlns:a16="http://schemas.microsoft.com/office/drawing/2014/main" id="{F8E025EC-8201-4DC5-B858-C2EEA8121D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5D00349E-7825-4D5D-81A3-6A5FB2D95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99" name="Straight Connector 98">
                <a:extLst>
                  <a:ext uri="{FF2B5EF4-FFF2-40B4-BE49-F238E27FC236}">
                    <a16:creationId xmlns:a16="http://schemas.microsoft.com/office/drawing/2014/main" id="{2B0493F4-7EE3-40BC-9693-4C30116976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05D627BB-BD2B-4E33-837E-94DABD948C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48FD7F-4A95-419F-9592-F1AE43EB39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6D13955-7897-45BF-AE8D-F635DE7296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D38C1DF-38DA-4D6D-AEDD-F23C531045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618B3C8-757B-4262-8325-56E79801FF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BC63D8C-C95A-4588-AEC8-83438699A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EBAFC9-1157-4512-A58B-E8DBDCB0E0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5C42AD4-0C0A-44F8-BEF5-76D798BB14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A2FDF3F-1D8B-4D7F-9713-D2785051C4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E5C02B7-5014-410B-A59B-ABA9017C9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A738C92-C3B6-43D5-A718-230FE5A78A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7FDBFA0-A00A-4C49-A38C-5197E28B1E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62F2930-B81B-47BF-BAB6-6CD862E0AC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DB0E661-1786-4C8B-B4AA-1C46DBB09F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AE039B6-9B91-4DF7-B2E1-BEC620E8AF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09B3898-68D4-4032-973C-3297FA2A0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6FDF469-A729-4C34-9A4E-FC7F50FB6E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42661BA-C51F-493E-BA84-7E8E02647B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CA6BFC1-5596-4F25-8834-B82EC76C03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DC0C4EA-8B26-488D-842A-8492C28EFA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365199F-3DA2-4ECE-8AA0-B37E7E3AFB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F8EAD3C-6628-48E5-A004-B34EFF17E2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627E51D-F7F3-432F-B018-3390B0A3E2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0A796D9-B9B7-497E-91F4-257D2CCAA2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4E17776-2D77-4801-AFE4-553D807E01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F653420-3C79-432A-9CAB-6A4AEC545B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B4F431F-451E-4136-B596-17B639632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5E18572-BE7A-4234-B454-FD38ABFAE2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EB9F985-7C1A-4BFE-A4DC-F35AA0D04E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00648B4-39E6-409B-A151-2A6CC6D3C4A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A2463-A9F5-45B4-804E-5595FAE42C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BF3193A-025E-4BE6-9AD5-D3106F9D78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2832A9B-55E5-494A-A717-3617EDD1F2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C0DA7BF-4BD6-46F6-91A1-E38E259FC7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7B5F7E4-8A2A-468D-8EF3-6D7171EBC0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6A8F3CE-3B42-4770-8933-7C9BCA91B6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224EF38-8522-4A6A-BA96-BAAB1A136C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2B702F4-3A4F-475E-A874-62BA9C76A0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BF12728-61DB-4CA7-BFEA-C67E21001E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A114F6C-B377-4620-9C72-92D0FA5095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85FB219-37DC-4CBB-BDEF-43EF98EB0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060F2EE-256C-4A23-A980-9C317EA5F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2F37857-F893-4D54-B377-60870C91BC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5DEA293-2202-41FF-B5FE-71F06BAA69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9C59CAC-07BD-4C27-8926-C55E46BD10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80FA13A-0B04-4946-9A24-2701584E2D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88CE1CC-C8B3-470F-9512-B590AF9DEB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C1809CD-B912-4E69-A5A5-94EA27B280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FB9E3C6C-40C8-4A98-B0AF-C45C41484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BE61EAD-B3F8-4E77-B3B6-0A3374C0F2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303657B-9569-4CB6-A870-F7D678DE67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95E1DFB-B252-4CBC-95A8-D1DC68A185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D7B24AC-E1C7-4A27-BACA-0AE3C159FD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7ECB039-4BBD-4991-8C57-7D90D4A22C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8517C97-1250-4775-B725-2CBD677C3F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9679D68-007E-47A6-A882-07A8088B5C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67BAF92-FB48-468A-B633-46749349E5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875629C-FBE1-4E58-82B5-53DBC3ABD0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C29FC6C-B918-40F3-AAAA-1A4F1DFBEA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D55E2D8-4D39-4F44-AAE7-B3B2DDDB5B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EF38C89-9B35-40D5-A2EC-AE4FFF1712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5C842FE-0918-4A9A-B4F3-F69C539B35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5A2FDBE-9CE6-41C7-A149-1FC75441C4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E76B3FC-2648-4EF2-A363-8AED916B45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7AD43BF-C5AB-4324-B39E-5E3AFC8876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D7FC0CC-E465-4316-A7B6-42441D27DC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EF568F1-4905-4D65-8510-683A870976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0779A11-5E9E-4455-8DB7-6BF1F0BA4E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2B884067-174C-4C5C-955E-462157D0FA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E5F0FA8-85D6-4B51-B2A8-027AC28D82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76C2522-4938-48D4-9ACE-F61BC4527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119966D-0585-4354-991F-856ADF670D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931C16B-534C-413B-A404-870528429A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88EA28D-0FC2-4BEA-B3EB-D9DEB3C4F7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F2052B6-705D-484A-9856-BCC35D311E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357007E-5B0B-4BC1-96BB-2F9A55E28B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44B8928-2E44-471E-818A-AC5F8B9B1D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78" name="Group 177">
            <a:extLst>
              <a:ext uri="{FF2B5EF4-FFF2-40B4-BE49-F238E27FC236}">
                <a16:creationId xmlns:a16="http://schemas.microsoft.com/office/drawing/2014/main" id="{D3F906D0-CE7C-484D-8C11-5011F768A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739066">
            <a:off x="5520984" y="3122486"/>
            <a:ext cx="2928062" cy="2544637"/>
            <a:chOff x="5281603" y="104899"/>
            <a:chExt cx="6910397" cy="6005491"/>
          </a:xfrm>
        </p:grpSpPr>
        <p:sp>
          <p:nvSpPr>
            <p:cNvPr id="179" name="Freeform 183">
              <a:extLst>
                <a:ext uri="{FF2B5EF4-FFF2-40B4-BE49-F238E27FC236}">
                  <a16:creationId xmlns:a16="http://schemas.microsoft.com/office/drawing/2014/main" id="{0FE191C3-385B-4E2B-ADE9-0FA9E09CA2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79">
              <a:extLst>
                <a:ext uri="{FF2B5EF4-FFF2-40B4-BE49-F238E27FC236}">
                  <a16:creationId xmlns:a16="http://schemas.microsoft.com/office/drawing/2014/main" id="{DF236ECF-9469-429F-B950-E6274E93F7D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81" name="Straight Connector 180">
                <a:extLst>
                  <a:ext uri="{FF2B5EF4-FFF2-40B4-BE49-F238E27FC236}">
                    <a16:creationId xmlns:a16="http://schemas.microsoft.com/office/drawing/2014/main" id="{ACFB9B6B-3B4B-406C-A9C4-9E15E8EDA9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185F607-E801-4999-8E05-0C8486DAAA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AE80DE6-1860-413C-83A4-3D16C772FC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CA67FE0-1324-427A-A3EB-EC0E27E8DA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426A4D5-E148-458E-81B7-A67551CC5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AE534E1-BFC4-4B6F-B4A6-D0331A128D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6D2BC14-55E1-4250-A703-26EAE5BEB1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28FA0B2-4451-4A40-A6A8-B5B2BFFD22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695551A0-FD49-4C51-9936-31AADCF8F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21AA33D7-B8C3-4A4C-B04C-90496559F6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EC11C7CB-C8A3-4FA2-8919-4BDE08B8C0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4122C9F-7650-4E2A-BBDD-5ED1794298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2331B0F-4B2B-49FF-B210-A548BEE14B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E66A3B2-EAB9-4D0F-8CC6-133C4B8D26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5D255CC-F767-47F3-9B04-0F597091D8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E6FFD6E-D10A-4E69-B92A-1C3D4AD900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BAE1242-2228-4493-81B5-F7807B8DAC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A6A8552-686E-44B0-AA9A-9488BB77FE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C45C190-42DB-4A86-A102-D04A25E1E1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C2E5DE9-3511-45AE-9F95-710C8211A3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3F3C6F6-47A6-4265-878C-5092E93280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2B1F3E7-F618-4E13-9E16-7118C45C77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5E7DF9B-A62B-4C53-A661-B401D7195B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EE4847E-481F-4419-AE1F-90DED5344C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13E9C09-74A8-40D0-BC37-74CA31F5D0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0009143-1101-4DF3-B01E-766F9BE63D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995E8D24-3C05-4242-92BA-731FDA5AE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40A7CC8-D93E-41C0-8322-8EF549E1A5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0B91F070-941B-4307-9931-156C868BFF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F90A755-20A8-4274-A4F7-BD624FECF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D87C615-9E34-495E-8406-FAEFC2F845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11A383A9-4CA6-4FAB-9F61-C5E53DBF8B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D7B6069C-3205-4BBB-ADDF-D85A07E550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98083F5B-DC24-40B3-92D2-BF90631145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1AEA55FF-DDBB-4AA2-ACBD-9A4D56FFCC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E00B1FB-F492-483C-B4D3-893BE48D29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576CFD40-49E1-465A-9B23-F9D980D9A4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D63EDB7-C852-43C0-9954-6F2196FABE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316E726A-0F37-45E3-9BDF-42ECAA68F6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9E8E54E-8FB5-4650-AD2D-C65F3F53A99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33018142-C705-4D1B-8C27-83842B8D18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4B029D1D-41B1-45D6-8FC5-9EBEEEBD51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238CE0A4-BE74-4418-8DB6-FC0A391029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C5DC5DB6-FAE4-45E0-A0E5-E613B8D7E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3FBB2B3B-650C-4D6B-BA13-A71D6CB8CD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A61A363-0BE0-4381-9635-02A60AE9C1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363EFF4-A1A6-4E57-8128-D13002EAD0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44B3004-D3A0-4C95-8618-02CD578CCD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8511694-389A-4FA7-950D-D0B63A422C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03CF007D-1A35-4653-994F-C5DC685C43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E268873C-3BA1-4848-8A1E-55D4416950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F28B5E8-5EF7-40C6-8012-75E3ADCB41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4DD4F11-6920-4398-88A7-0C571FA3F9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87C9D72-9386-43D4-9C27-2B0A676624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6903FC60-7B4A-4E8D-B64E-A6570168D8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565646A-F4D1-434F-ACCE-BC14E5D049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B5384FB-B917-47C4-9BEF-B81DFEE8C2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3934C7C-17F3-44A9-96A6-AC1E3AFE0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8AF32D4-0DB1-4F6F-8B2B-27519AB902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E8FB5CFF-2F83-4320-9CD0-CCD78775EC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C85CC5D7-8944-4B99-92D2-D827AB9C4F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F55CCF6E-2B52-4B36-872D-542D0CDD70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12D2E4E5-D86C-41AF-B664-F7E0773984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1B38EA97-5B13-4977-B58D-0B28E2D8BA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0CC35DD3-5BF6-4C99-93A1-C0F5ACAB7A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69C8543-88BB-4CDA-8EF5-2850685210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A091AE30-82E9-4674-9E65-5042AB251C1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9A3D2800-7BCF-4C76-9CCD-6962D5E5E7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2AD91264-05B7-4454-AE8C-BAC45B3317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047D64C-CE38-4EDA-8EA5-8A805D525A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A3C33408-5D0E-4DE4-8945-9001979D3E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E1AE14B5-3844-4A66-A8BC-CD8538C562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5F78B15A-17F2-474B-A6B5-34B225EBA0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114C9FE9-2E7D-466C-978D-713D0A6624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882ACEF4-C446-4969-92B5-8649558C27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DDA39D67-86FF-418E-9876-AB14AFD793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2D3BF31F-EEDE-4027-BAE2-CD14B138C5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37BBBCA-15AD-4E11-813C-E58EE564FD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9" name="Picture 8" descr="A picture containing indoor, yellow, table, sitting&#10;&#10;Description automatically generated">
            <a:extLst>
              <a:ext uri="{FF2B5EF4-FFF2-40B4-BE49-F238E27FC236}">
                <a16:creationId xmlns:a16="http://schemas.microsoft.com/office/drawing/2014/main" id="{A9A962D8-3827-904F-AFF2-F1CC4EAFD535}"/>
              </a:ext>
            </a:extLst>
          </p:cNvPr>
          <p:cNvPicPr>
            <a:picLocks noChangeAspect="1"/>
          </p:cNvPicPr>
          <p:nvPr/>
        </p:nvPicPr>
        <p:blipFill rotWithShape="1">
          <a:blip r:embed="rId3"/>
          <a:srcRect t="16443" r="-1" b="8557"/>
          <a:stretch/>
        </p:blipFill>
        <p:spPr>
          <a:xfrm>
            <a:off x="5959325" y="2806240"/>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5" name="Picture 4" descr="A store front at night&#10;&#10;Description automatically generated">
            <a:extLst>
              <a:ext uri="{FF2B5EF4-FFF2-40B4-BE49-F238E27FC236}">
                <a16:creationId xmlns:a16="http://schemas.microsoft.com/office/drawing/2014/main" id="{DACAF3AE-4887-2444-BB1B-20644132FD62}"/>
              </a:ext>
            </a:extLst>
          </p:cNvPr>
          <p:cNvPicPr>
            <a:picLocks noChangeAspect="1"/>
          </p:cNvPicPr>
          <p:nvPr/>
        </p:nvPicPr>
        <p:blipFill rotWithShape="1">
          <a:blip r:embed="rId4"/>
          <a:srcRect l="10005" r="43" b="-4"/>
          <a:stretch/>
        </p:blipFill>
        <p:spPr>
          <a:xfrm>
            <a:off x="8055588" y="-3863"/>
            <a:ext cx="4132754" cy="3445946"/>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7" name="Picture 6" descr="A person sitting in front of a building&#10;&#10;Description automatically generated">
            <a:extLst>
              <a:ext uri="{FF2B5EF4-FFF2-40B4-BE49-F238E27FC236}">
                <a16:creationId xmlns:a16="http://schemas.microsoft.com/office/drawing/2014/main" id="{E1158A53-8760-8B40-99EC-631E0E3D274A}"/>
              </a:ext>
            </a:extLst>
          </p:cNvPr>
          <p:cNvPicPr>
            <a:picLocks noChangeAspect="1"/>
          </p:cNvPicPr>
          <p:nvPr/>
        </p:nvPicPr>
        <p:blipFill rotWithShape="1">
          <a:blip r:embed="rId5"/>
          <a:srcRect r="-5" b="5434"/>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1540255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6DF91-B061-CF48-8B34-FAE2C9112B69}"/>
              </a:ext>
            </a:extLst>
          </p:cNvPr>
          <p:cNvSpPr>
            <a:spLocks noGrp="1"/>
          </p:cNvSpPr>
          <p:nvPr>
            <p:ph type="title"/>
          </p:nvPr>
        </p:nvSpPr>
        <p:spPr/>
        <p:txBody>
          <a:bodyPr/>
          <a:lstStyle/>
          <a:p>
            <a:r>
              <a:rPr lang="en-US" dirty="0"/>
              <a:t>Electro</a:t>
            </a:r>
          </a:p>
        </p:txBody>
      </p:sp>
      <p:pic>
        <p:nvPicPr>
          <p:cNvPr id="8" name="Online Media 7" descr="Electro the Smoking Robot at the 1939 New York World's Fair">
            <a:hlinkClick r:id="" action="ppaction://media"/>
            <a:extLst>
              <a:ext uri="{FF2B5EF4-FFF2-40B4-BE49-F238E27FC236}">
                <a16:creationId xmlns:a16="http://schemas.microsoft.com/office/drawing/2014/main" id="{2D2ABE23-C985-9F41-B70D-6E7232652A6E}"/>
              </a:ext>
            </a:extLst>
          </p:cNvPr>
          <p:cNvPicPr>
            <a:picLocks noGrp="1" noRot="1" noChangeAspect="1"/>
          </p:cNvPicPr>
          <p:nvPr>
            <p:ph idx="1"/>
            <a:videoFile r:link="rId1"/>
          </p:nvPr>
        </p:nvPicPr>
        <p:blipFill>
          <a:blip r:embed="rId3"/>
          <a:stretch>
            <a:fillRect/>
          </a:stretch>
        </p:blipFill>
        <p:spPr>
          <a:xfrm>
            <a:off x="3011487" y="1397742"/>
            <a:ext cx="6473171" cy="4850658"/>
          </a:xfrm>
          <a:prstGeom prst="rect">
            <a:avLst/>
          </a:prstGeom>
        </p:spPr>
      </p:pic>
    </p:spTree>
    <p:extLst>
      <p:ext uri="{BB962C8B-B14F-4D97-AF65-F5344CB8AC3E}">
        <p14:creationId xmlns:p14="http://schemas.microsoft.com/office/powerpoint/2010/main" val="131899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93F1-CC8F-D940-8E8C-85D63753FECC}"/>
              </a:ext>
            </a:extLst>
          </p:cNvPr>
          <p:cNvSpPr>
            <a:spLocks noGrp="1"/>
          </p:cNvSpPr>
          <p:nvPr>
            <p:ph type="title"/>
          </p:nvPr>
        </p:nvSpPr>
        <p:spPr>
          <a:xfrm>
            <a:off x="825909" y="808055"/>
            <a:ext cx="3979205" cy="1453363"/>
          </a:xfrm>
        </p:spPr>
        <p:txBody>
          <a:bodyPr>
            <a:normAutofit/>
          </a:bodyPr>
          <a:lstStyle/>
          <a:p>
            <a:r>
              <a:rPr lang="en-US" dirty="0"/>
              <a:t>Autonomy</a:t>
            </a:r>
          </a:p>
        </p:txBody>
      </p:sp>
      <p:sp>
        <p:nvSpPr>
          <p:cNvPr id="3" name="Content Placeholder 2">
            <a:extLst>
              <a:ext uri="{FF2B5EF4-FFF2-40B4-BE49-F238E27FC236}">
                <a16:creationId xmlns:a16="http://schemas.microsoft.com/office/drawing/2014/main" id="{AB5F5820-5338-9849-ABE4-A0D896A04A5A}"/>
              </a:ext>
            </a:extLst>
          </p:cNvPr>
          <p:cNvSpPr>
            <a:spLocks noGrp="1"/>
          </p:cNvSpPr>
          <p:nvPr>
            <p:ph idx="1"/>
          </p:nvPr>
        </p:nvSpPr>
        <p:spPr>
          <a:xfrm>
            <a:off x="802178" y="2261420"/>
            <a:ext cx="4002936" cy="3637935"/>
          </a:xfrm>
        </p:spPr>
        <p:txBody>
          <a:bodyPr>
            <a:normAutofit fontScale="92500" lnSpcReduction="10000"/>
          </a:bodyPr>
          <a:lstStyle/>
          <a:p>
            <a:pPr>
              <a:lnSpc>
                <a:spcPct val="90000"/>
              </a:lnSpc>
            </a:pPr>
            <a:r>
              <a:rPr lang="en-US" sz="1700"/>
              <a:t>As robots continued to advance, more work was done to make them self-sufficient and autonomous.</a:t>
            </a:r>
          </a:p>
          <a:p>
            <a:pPr>
              <a:lnSpc>
                <a:spcPct val="90000"/>
              </a:lnSpc>
            </a:pPr>
            <a:r>
              <a:rPr lang="en-US" sz="1700"/>
              <a:t>Elmer and Elsie</a:t>
            </a:r>
          </a:p>
          <a:p>
            <a:pPr lvl="1">
              <a:lnSpc>
                <a:spcPct val="90000"/>
              </a:lnSpc>
            </a:pPr>
            <a:r>
              <a:rPr lang="en-US" sz="1700"/>
              <a:t>Made by a neurobiologist, these robots were the first to be made to think like humans do (using hardware sensors). They can avoid obstacles as they chase light and even know they’re low on battery and need to charge. </a:t>
            </a:r>
          </a:p>
          <a:p>
            <a:pPr>
              <a:lnSpc>
                <a:spcPct val="90000"/>
              </a:lnSpc>
            </a:pPr>
            <a:r>
              <a:rPr lang="en-US" sz="1700" err="1"/>
              <a:t>Unimate</a:t>
            </a:r>
            <a:endParaRPr lang="en-US" sz="1700"/>
          </a:p>
          <a:p>
            <a:pPr lvl="1">
              <a:lnSpc>
                <a:spcPct val="90000"/>
              </a:lnSpc>
            </a:pPr>
            <a:r>
              <a:rPr lang="en-US" sz="1700"/>
              <a:t>The first digitally operated and programable robot, used for industrial purposes</a:t>
            </a:r>
          </a:p>
        </p:txBody>
      </p:sp>
      <p:pic>
        <p:nvPicPr>
          <p:cNvPr id="5" name="Picture 4" descr="A picture containing box, sitting, table, white&#10;&#10;Description automatically generated">
            <a:extLst>
              <a:ext uri="{FF2B5EF4-FFF2-40B4-BE49-F238E27FC236}">
                <a16:creationId xmlns:a16="http://schemas.microsoft.com/office/drawing/2014/main" id="{1A9D686E-FD96-3648-BD8F-C7383116FD8E}"/>
              </a:ext>
            </a:extLst>
          </p:cNvPr>
          <p:cNvPicPr>
            <a:picLocks noChangeAspect="1"/>
          </p:cNvPicPr>
          <p:nvPr/>
        </p:nvPicPr>
        <p:blipFill>
          <a:blip r:embed="rId3"/>
          <a:stretch>
            <a:fillRect/>
          </a:stretch>
        </p:blipFill>
        <p:spPr>
          <a:xfrm>
            <a:off x="5289752" y="1313480"/>
            <a:ext cx="6095593" cy="406880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94806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C582A-128C-1242-8DCD-86B8326C713F}"/>
              </a:ext>
            </a:extLst>
          </p:cNvPr>
          <p:cNvSpPr>
            <a:spLocks noGrp="1"/>
          </p:cNvSpPr>
          <p:nvPr>
            <p:ph type="title"/>
          </p:nvPr>
        </p:nvSpPr>
        <p:spPr>
          <a:xfrm>
            <a:off x="685801" y="609600"/>
            <a:ext cx="10376646" cy="1456267"/>
          </a:xfrm>
        </p:spPr>
        <p:txBody>
          <a:bodyPr/>
          <a:lstStyle/>
          <a:p>
            <a:r>
              <a:rPr lang="en-US" dirty="0"/>
              <a:t>Elmer and Elsie, very slow autonomous robots</a:t>
            </a:r>
          </a:p>
        </p:txBody>
      </p:sp>
      <p:pic>
        <p:nvPicPr>
          <p:cNvPr id="4" name="Online Media 3" descr="Grey Walter's tortoises">
            <a:hlinkClick r:id="" action="ppaction://media"/>
            <a:extLst>
              <a:ext uri="{FF2B5EF4-FFF2-40B4-BE49-F238E27FC236}">
                <a16:creationId xmlns:a16="http://schemas.microsoft.com/office/drawing/2014/main" id="{20470DF7-2F9A-CE43-B01E-20389420740D}"/>
              </a:ext>
            </a:extLst>
          </p:cNvPr>
          <p:cNvPicPr>
            <a:picLocks noGrp="1" noRot="1" noChangeAspect="1"/>
          </p:cNvPicPr>
          <p:nvPr>
            <p:ph idx="1"/>
            <a:videoFile r:link="rId1"/>
          </p:nvPr>
        </p:nvPicPr>
        <p:blipFill>
          <a:blip r:embed="rId3"/>
          <a:stretch>
            <a:fillRect/>
          </a:stretch>
        </p:blipFill>
        <p:spPr>
          <a:xfrm>
            <a:off x="2891445" y="2065867"/>
            <a:ext cx="5720136" cy="4286373"/>
          </a:xfrm>
          <a:prstGeom prst="rect">
            <a:avLst/>
          </a:prstGeom>
        </p:spPr>
      </p:pic>
    </p:spTree>
    <p:extLst>
      <p:ext uri="{BB962C8B-B14F-4D97-AF65-F5344CB8AC3E}">
        <p14:creationId xmlns:p14="http://schemas.microsoft.com/office/powerpoint/2010/main" val="58180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6CF70-315B-C04D-AD74-56204D33F938}"/>
              </a:ext>
            </a:extLst>
          </p:cNvPr>
          <p:cNvSpPr>
            <a:spLocks noGrp="1"/>
          </p:cNvSpPr>
          <p:nvPr>
            <p:ph type="title"/>
          </p:nvPr>
        </p:nvSpPr>
        <p:spPr>
          <a:xfrm>
            <a:off x="685801" y="1030289"/>
            <a:ext cx="6814749" cy="1035578"/>
          </a:xfrm>
        </p:spPr>
        <p:txBody>
          <a:bodyPr>
            <a:normAutofit/>
          </a:bodyPr>
          <a:lstStyle/>
          <a:p>
            <a:r>
              <a:rPr lang="en-US" dirty="0"/>
              <a:t>Modern robots</a:t>
            </a:r>
          </a:p>
        </p:txBody>
      </p:sp>
      <p:sp>
        <p:nvSpPr>
          <p:cNvPr id="3" name="Content Placeholder 2">
            <a:extLst>
              <a:ext uri="{FF2B5EF4-FFF2-40B4-BE49-F238E27FC236}">
                <a16:creationId xmlns:a16="http://schemas.microsoft.com/office/drawing/2014/main" id="{FB832FE3-A9A6-324D-A560-200E71695D57}"/>
              </a:ext>
            </a:extLst>
          </p:cNvPr>
          <p:cNvSpPr>
            <a:spLocks noGrp="1"/>
          </p:cNvSpPr>
          <p:nvPr>
            <p:ph idx="1"/>
          </p:nvPr>
        </p:nvSpPr>
        <p:spPr>
          <a:xfrm>
            <a:off x="685801" y="2142067"/>
            <a:ext cx="6814749" cy="3649133"/>
          </a:xfrm>
        </p:spPr>
        <p:txBody>
          <a:bodyPr>
            <a:normAutofit/>
          </a:bodyPr>
          <a:lstStyle/>
          <a:p>
            <a:r>
              <a:rPr lang="en-US" dirty="0"/>
              <a:t>Modern robots are much more sophisticated and intelligent thanks to advances in AI and sensors</a:t>
            </a:r>
          </a:p>
          <a:p>
            <a:pPr lvl="1"/>
            <a:r>
              <a:rPr lang="en-US" dirty="0" err="1"/>
              <a:t>Asimo</a:t>
            </a:r>
            <a:endParaRPr lang="en-US" dirty="0"/>
          </a:p>
          <a:p>
            <a:pPr lvl="2"/>
            <a:r>
              <a:rPr lang="en-US" dirty="0"/>
              <a:t>A famous robot made by Honda in 2000</a:t>
            </a:r>
          </a:p>
          <a:p>
            <a:pPr lvl="1"/>
            <a:r>
              <a:rPr lang="en-US" dirty="0"/>
              <a:t>Atlas</a:t>
            </a:r>
          </a:p>
          <a:p>
            <a:pPr lvl="2"/>
            <a:r>
              <a:rPr lang="en-US" dirty="0"/>
              <a:t>A robot made by Boston Dynamics in 2013 mainly for search and rescue, but has demonstrated many advanced abilities like doing parkour</a:t>
            </a:r>
          </a:p>
          <a:p>
            <a:pPr lvl="1"/>
            <a:r>
              <a:rPr lang="en-US" dirty="0"/>
              <a:t>Sophia</a:t>
            </a:r>
          </a:p>
          <a:p>
            <a:pPr lvl="2"/>
            <a:r>
              <a:rPr lang="en-US" dirty="0"/>
              <a:t>A robot made  by Hanson Robotics in 2016 and has many advanced capabilities such as making over 60 facial expressions, communication, and even is the first robot to earn citizenship in a country (Saudi Arabia)</a:t>
            </a:r>
          </a:p>
          <a:p>
            <a:pPr lvl="2"/>
            <a:endParaRPr lang="en-US" dirty="0"/>
          </a:p>
        </p:txBody>
      </p:sp>
      <p:pic>
        <p:nvPicPr>
          <p:cNvPr id="11" name="Picture 10" descr="A person posing for the camera&#10;&#10;Description automatically generated">
            <a:extLst>
              <a:ext uri="{FF2B5EF4-FFF2-40B4-BE49-F238E27FC236}">
                <a16:creationId xmlns:a16="http://schemas.microsoft.com/office/drawing/2014/main" id="{65DD8889-D89B-2E42-B7C0-6BCD01E2D85A}"/>
              </a:ext>
            </a:extLst>
          </p:cNvPr>
          <p:cNvPicPr>
            <a:picLocks noChangeAspect="1"/>
          </p:cNvPicPr>
          <p:nvPr/>
        </p:nvPicPr>
        <p:blipFill>
          <a:blip r:embed="rId3"/>
          <a:stretch>
            <a:fillRect/>
          </a:stretch>
        </p:blipFill>
        <p:spPr>
          <a:xfrm>
            <a:off x="8368887" y="1030289"/>
            <a:ext cx="2954775" cy="2314574"/>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pic>
        <p:nvPicPr>
          <p:cNvPr id="9" name="Picture 8" descr="A picture containing object, player, sitting, front&#10;&#10;Description automatically generated">
            <a:extLst>
              <a:ext uri="{FF2B5EF4-FFF2-40B4-BE49-F238E27FC236}">
                <a16:creationId xmlns:a16="http://schemas.microsoft.com/office/drawing/2014/main" id="{73EB2249-94CC-0343-A751-36FD295F1CEA}"/>
              </a:ext>
            </a:extLst>
          </p:cNvPr>
          <p:cNvPicPr>
            <a:picLocks noChangeAspect="1"/>
          </p:cNvPicPr>
          <p:nvPr/>
        </p:nvPicPr>
        <p:blipFill>
          <a:blip r:embed="rId4"/>
          <a:stretch>
            <a:fillRect/>
          </a:stretch>
        </p:blipFill>
        <p:spPr>
          <a:xfrm>
            <a:off x="8123418" y="3640563"/>
            <a:ext cx="3445714" cy="2050199"/>
          </a:xfrm>
          <a:prstGeom prst="roundRect">
            <a:avLst>
              <a:gd name="adj" fmla="val 7306"/>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4" name="AutoShape 2">
            <a:extLst>
              <a:ext uri="{FF2B5EF4-FFF2-40B4-BE49-F238E27FC236}">
                <a16:creationId xmlns:a16="http://schemas.microsoft.com/office/drawing/2014/main" id="{8F6BF6C7-9A6A-314B-842A-05D59AD380E9}"/>
              </a:ext>
            </a:extLst>
          </p:cNvPr>
          <p:cNvSpPr>
            <a:spLocks noChangeAspect="1" noChangeArrowheads="1"/>
          </p:cNvSpPr>
          <p:nvPr/>
        </p:nvSpPr>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07046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03D254-C1CB-0C48-BDFD-AA0992324267}"/>
              </a:ext>
            </a:extLst>
          </p:cNvPr>
          <p:cNvSpPr>
            <a:spLocks noGrp="1"/>
          </p:cNvSpPr>
          <p:nvPr>
            <p:ph type="title"/>
          </p:nvPr>
        </p:nvSpPr>
        <p:spPr>
          <a:xfrm>
            <a:off x="685801" y="533400"/>
            <a:ext cx="10820400" cy="1177092"/>
          </a:xfrm>
        </p:spPr>
        <p:txBody>
          <a:bodyPr anchor="b">
            <a:normAutofit/>
          </a:bodyPr>
          <a:lstStyle/>
          <a:p>
            <a:pPr algn="ctr"/>
            <a:r>
              <a:rPr lang="en-US" sz="4400" dirty="0"/>
              <a:t>What next?</a:t>
            </a:r>
          </a:p>
        </p:txBody>
      </p:sp>
      <p:cxnSp>
        <p:nvCxnSpPr>
          <p:cNvPr id="18" name="Straight Connector 17">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AB1250D-9C73-8C4A-8520-A5C67F1EF924}"/>
              </a:ext>
            </a:extLst>
          </p:cNvPr>
          <p:cNvSpPr>
            <a:spLocks noGrp="1"/>
          </p:cNvSpPr>
          <p:nvPr>
            <p:ph idx="1"/>
          </p:nvPr>
        </p:nvSpPr>
        <p:spPr>
          <a:xfrm>
            <a:off x="685801" y="2243892"/>
            <a:ext cx="10820400" cy="3547308"/>
          </a:xfrm>
        </p:spPr>
        <p:txBody>
          <a:bodyPr anchor="t">
            <a:normAutofit/>
          </a:bodyPr>
          <a:lstStyle/>
          <a:p>
            <a:r>
              <a:rPr lang="en-US" sz="2000" dirty="0"/>
              <a:t>With many advancements in AI on the software side and sensor technology, we are likely to see more believable human-like robots. We’re already in the uncanny valley with Sophia.</a:t>
            </a:r>
          </a:p>
        </p:txBody>
      </p:sp>
      <p:pic>
        <p:nvPicPr>
          <p:cNvPr id="4" name="Online Media 3" descr="Meet Sophia, World's First AI Humanoid Robot | Tony Robbins">
            <a:hlinkClick r:id="" action="ppaction://media"/>
            <a:extLst>
              <a:ext uri="{FF2B5EF4-FFF2-40B4-BE49-F238E27FC236}">
                <a16:creationId xmlns:a16="http://schemas.microsoft.com/office/drawing/2014/main" id="{90200F5C-F764-C143-BB93-2C7DBBEBC718}"/>
              </a:ext>
            </a:extLst>
          </p:cNvPr>
          <p:cNvPicPr>
            <a:picLocks noRot="1" noChangeAspect="1"/>
          </p:cNvPicPr>
          <p:nvPr>
            <a:videoFile r:link="rId1"/>
          </p:nvPr>
        </p:nvPicPr>
        <p:blipFill>
          <a:blip r:embed="rId4"/>
          <a:stretch>
            <a:fillRect/>
          </a:stretch>
        </p:blipFill>
        <p:spPr>
          <a:xfrm>
            <a:off x="3048000" y="2895600"/>
            <a:ext cx="6096000" cy="3429000"/>
          </a:xfrm>
          <a:prstGeom prst="rect">
            <a:avLst/>
          </a:prstGeom>
        </p:spPr>
      </p:pic>
    </p:spTree>
    <p:extLst>
      <p:ext uri="{BB962C8B-B14F-4D97-AF65-F5344CB8AC3E}">
        <p14:creationId xmlns:p14="http://schemas.microsoft.com/office/powerpoint/2010/main" val="383427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9A8B7-91E6-A54D-92E7-B3317A25B87B}"/>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ABBA50A1-14F1-EB4D-ABD7-0ED37DD8D67E}"/>
              </a:ext>
            </a:extLst>
          </p:cNvPr>
          <p:cNvSpPr>
            <a:spLocks noGrp="1"/>
          </p:cNvSpPr>
          <p:nvPr>
            <p:ph idx="1"/>
          </p:nvPr>
        </p:nvSpPr>
        <p:spPr/>
        <p:txBody>
          <a:bodyPr/>
          <a:lstStyle/>
          <a:p>
            <a:r>
              <a:rPr lang="en-US" u="sng" dirty="0">
                <a:hlinkClick r:id="rId2"/>
              </a:rPr>
              <a:t>https://www.amazon.com/How-Smart-Machines-Think-Press/dp/0262038404</a:t>
            </a:r>
            <a:endParaRPr lang="en-US" dirty="0"/>
          </a:p>
          <a:p>
            <a:r>
              <a:rPr lang="en-US" u="sng" dirty="0">
                <a:hlinkClick r:id="rId3"/>
              </a:rPr>
              <a:t>https://link.springer.com/chapter/10.1007/978-1-4020-8784-4_5</a:t>
            </a:r>
            <a:endParaRPr lang="en-US" dirty="0"/>
          </a:p>
          <a:p>
            <a:r>
              <a:rPr lang="en-US" u="sng" dirty="0">
                <a:hlinkClick r:id="rId4"/>
              </a:rPr>
              <a:t>https://www.greeklegendsandmyths.com/automatons.html</a:t>
            </a:r>
            <a:endParaRPr lang="en-US" dirty="0"/>
          </a:p>
          <a:p>
            <a:r>
              <a:rPr lang="en-US" u="sng" dirty="0">
                <a:hlinkClick r:id="rId5"/>
              </a:rPr>
              <a:t>https://journals.sagepub.com/doi/pdf/10.1177/002029400303600302</a:t>
            </a:r>
            <a:endParaRPr lang="en-US" dirty="0"/>
          </a:p>
          <a:p>
            <a:r>
              <a:rPr lang="en-US" u="sng" dirty="0">
                <a:hlinkClick r:id="rId6"/>
              </a:rPr>
              <a:t>https://www.britannica.com/biography/Ctesibius-of-Alexandria</a:t>
            </a:r>
            <a:endParaRPr lang="en-US" dirty="0"/>
          </a:p>
          <a:p>
            <a:r>
              <a:rPr lang="en-US" u="sng" dirty="0">
                <a:hlinkClick r:id="rId7"/>
              </a:rPr>
              <a:t>https://www.academia.edu/3839329/Philo_of_Byzantium_in_R.S._BAGNALL_et_al._edd._The_Encyclopedia_of_Ancient_History_Chichester_Malden_MA_2013_5266-8</a:t>
            </a:r>
            <a:endParaRPr lang="en-US" dirty="0"/>
          </a:p>
          <a:p>
            <a:endParaRPr lang="en-US" dirty="0"/>
          </a:p>
        </p:txBody>
      </p:sp>
    </p:spTree>
    <p:extLst>
      <p:ext uri="{BB962C8B-B14F-4D97-AF65-F5344CB8AC3E}">
        <p14:creationId xmlns:p14="http://schemas.microsoft.com/office/powerpoint/2010/main" val="3893757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AE68-4C79-CC44-996D-23D736FED1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5B7701-6E57-6848-BFB6-812F6EF25D2C}"/>
              </a:ext>
            </a:extLst>
          </p:cNvPr>
          <p:cNvSpPr>
            <a:spLocks noGrp="1"/>
          </p:cNvSpPr>
          <p:nvPr>
            <p:ph idx="1"/>
          </p:nvPr>
        </p:nvSpPr>
        <p:spPr/>
        <p:txBody>
          <a:bodyPr>
            <a:normAutofit lnSpcReduction="10000"/>
          </a:bodyPr>
          <a:lstStyle/>
          <a:p>
            <a:r>
              <a:rPr lang="en-US" u="sng" dirty="0">
                <a:hlinkClick r:id="rId2"/>
              </a:rPr>
              <a:t>https://books.google.com/books?id=7GwosjyB8ncC&amp;pg=PA206&amp;lpg=PA206&amp;dq=Automatopoeica&amp;source=bl&amp;ots=CP9hzKN6De&amp;sig=ACfU3U1H_RcgSpqCP4o4CGJ1KHXfX9AKig&amp;hl=en&amp;sa=X&amp;ved=2ahUKEwjCjKnsmejnAhVNVd8KHfKpBocQ6AEwAnoECAkQAQ#v=onepage&amp;q=Automatopoeica&amp;f=false</a:t>
            </a:r>
            <a:endParaRPr lang="en-US" dirty="0"/>
          </a:p>
          <a:p>
            <a:r>
              <a:rPr lang="en-US" u="sng" dirty="0">
                <a:hlinkClick r:id="rId3"/>
              </a:rPr>
              <a:t>https://www.nndb.com/people/898/000103589/</a:t>
            </a:r>
            <a:endParaRPr lang="en-US" dirty="0"/>
          </a:p>
          <a:p>
            <a:r>
              <a:rPr lang="en-US" u="sng" dirty="0">
                <a:hlinkClick r:id="rId4"/>
              </a:rPr>
              <a:t>https://themadmuseum.co.uk/history-of-automata/</a:t>
            </a:r>
            <a:endParaRPr lang="en-US" dirty="0"/>
          </a:p>
          <a:p>
            <a:r>
              <a:rPr lang="en-US" u="sng" dirty="0">
                <a:hlinkClick r:id="rId5"/>
              </a:rPr>
              <a:t>https://www.ancient.eu/article/207/what-happened-to-the-great-library-at-alexandria/</a:t>
            </a:r>
            <a:endParaRPr lang="en-US" dirty="0"/>
          </a:p>
          <a:p>
            <a:r>
              <a:rPr lang="en-US" u="sng" dirty="0">
                <a:hlinkClick r:id="rId6"/>
              </a:rPr>
              <a:t>https://muslimheritage.com/the-mechanics-of-banu-musa-in-the-light-of-modern-system-and-control-engineering/</a:t>
            </a:r>
            <a:endParaRPr lang="en-US" dirty="0"/>
          </a:p>
          <a:p>
            <a:r>
              <a:rPr lang="en-US" u="sng" dirty="0">
                <a:hlinkClick r:id="rId7"/>
              </a:rPr>
              <a:t>https://www.britannica.com/technology/automaton#ref284645</a:t>
            </a:r>
            <a:endParaRPr lang="en-US" dirty="0"/>
          </a:p>
          <a:p>
            <a:r>
              <a:rPr lang="en-US" u="sng" dirty="0">
                <a:hlinkClick r:id="rId8"/>
              </a:rPr>
              <a:t>https://history-computer.com/Dreamers/LeonardoAutomata.html</a:t>
            </a:r>
            <a:endParaRPr lang="en-US" dirty="0"/>
          </a:p>
          <a:p>
            <a:endParaRPr lang="en-US" dirty="0"/>
          </a:p>
        </p:txBody>
      </p:sp>
    </p:spTree>
    <p:extLst>
      <p:ext uri="{BB962C8B-B14F-4D97-AF65-F5344CB8AC3E}">
        <p14:creationId xmlns:p14="http://schemas.microsoft.com/office/powerpoint/2010/main" val="2301976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CEEF-3990-CB44-ADF1-F2A458C4CA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8B3161-DE9A-9942-815B-3A0FFE1134A4}"/>
              </a:ext>
            </a:extLst>
          </p:cNvPr>
          <p:cNvSpPr>
            <a:spLocks noGrp="1"/>
          </p:cNvSpPr>
          <p:nvPr>
            <p:ph idx="1"/>
          </p:nvPr>
        </p:nvSpPr>
        <p:spPr/>
        <p:txBody>
          <a:bodyPr/>
          <a:lstStyle/>
          <a:p>
            <a:r>
              <a:rPr lang="en-US" u="sng" dirty="0">
                <a:hlinkClick r:id="rId2"/>
              </a:rPr>
              <a:t>https://www.youtube.com/watch?v=-OKxrA683NU</a:t>
            </a:r>
            <a:endParaRPr lang="en-US" dirty="0"/>
          </a:p>
          <a:p>
            <a:r>
              <a:rPr lang="en-US" u="sng" dirty="0">
                <a:hlinkClick r:id="rId3"/>
              </a:rPr>
              <a:t>https://5wvelascoblog.com/2016/11/15/the-800-year-old-cutaway-graphics-of-ismail-al-jazari/</a:t>
            </a:r>
            <a:r>
              <a:rPr lang="en-US" dirty="0"/>
              <a:t> </a:t>
            </a:r>
          </a:p>
          <a:p>
            <a:r>
              <a:rPr lang="en-US" dirty="0">
                <a:hlinkClick r:id="rId4"/>
              </a:rPr>
              <a:t>https://www.youtube.com/watch?v=Sq36J9pNaEo</a:t>
            </a:r>
            <a:endParaRPr lang="en-US" dirty="0"/>
          </a:p>
          <a:p>
            <a:endParaRPr lang="en-US" dirty="0"/>
          </a:p>
        </p:txBody>
      </p:sp>
    </p:spTree>
    <p:extLst>
      <p:ext uri="{BB962C8B-B14F-4D97-AF65-F5344CB8AC3E}">
        <p14:creationId xmlns:p14="http://schemas.microsoft.com/office/powerpoint/2010/main" val="105955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3D14-E440-CB43-ADD3-5B8CB031F651}"/>
              </a:ext>
            </a:extLst>
          </p:cNvPr>
          <p:cNvSpPr>
            <a:spLocks noGrp="1"/>
          </p:cNvSpPr>
          <p:nvPr>
            <p:ph type="title"/>
          </p:nvPr>
        </p:nvSpPr>
        <p:spPr>
          <a:xfrm>
            <a:off x="685801" y="609600"/>
            <a:ext cx="4681873" cy="1456267"/>
          </a:xfrm>
        </p:spPr>
        <p:txBody>
          <a:bodyPr>
            <a:normAutofit/>
          </a:bodyPr>
          <a:lstStyle/>
          <a:p>
            <a:pPr lvl="0"/>
            <a:r>
              <a:rPr lang="en-US" dirty="0"/>
              <a:t>What is an Automaton?</a:t>
            </a:r>
          </a:p>
        </p:txBody>
      </p:sp>
      <p:grpSp>
        <p:nvGrpSpPr>
          <p:cNvPr id="21" name="Group 20">
            <a:extLst>
              <a:ext uri="{FF2B5EF4-FFF2-40B4-BE49-F238E27FC236}">
                <a16:creationId xmlns:a16="http://schemas.microsoft.com/office/drawing/2014/main" id="{71916EB9-2993-4A28-BD3C-F509E4A183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5310">
            <a:off x="5543259" y="331783"/>
            <a:ext cx="1972986" cy="1714626"/>
            <a:chOff x="5281603" y="104899"/>
            <a:chExt cx="6910397" cy="6005491"/>
          </a:xfrm>
        </p:grpSpPr>
        <p:sp>
          <p:nvSpPr>
            <p:cNvPr id="22" name="Freeform 267">
              <a:extLst>
                <a:ext uri="{FF2B5EF4-FFF2-40B4-BE49-F238E27FC236}">
                  <a16:creationId xmlns:a16="http://schemas.microsoft.com/office/drawing/2014/main" id="{68C9F252-C33E-4D9D-89A9-29C71202C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20E27CE-CCF2-4A56-8EE6-56D7776D377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4" name="Straight Connector 23">
                <a:extLst>
                  <a:ext uri="{FF2B5EF4-FFF2-40B4-BE49-F238E27FC236}">
                    <a16:creationId xmlns:a16="http://schemas.microsoft.com/office/drawing/2014/main" id="{280382FE-22DF-4A28-9E18-18DF0B98DD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E1CA71-1F75-4CC2-A04C-F5469D3E7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E93F71-2CD6-4E95-929F-A37A04E90D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D4D4AB-D40F-4366-87D4-14140A8DC0A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C2C7D6-CCA9-455E-A2B4-950CF60E6D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F49D09-5255-4576-AA26-3047912100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ABBE43B-5C15-4092-8397-F2EE0D6EE6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7BE7213-1F74-43F3-B30E-3A3BBBB374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37C6D0F-4E5D-43F3-9271-C9BEB47ECD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707BC88-122E-4904-AA15-DC64CB4735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32BDCA-81AF-4984-9FED-3B7F0A6E7B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8258699-45E9-4DF2-98B9-413E4AF7EA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E35C4B6-6EA7-46D1-A77C-0A43EB7060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858FB89-435A-421D-8569-40E836F9B7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038B114-A273-47EA-B808-D40DF6A87B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C3AFFB-4ABE-4CDD-9D15-D3A1E034A7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2D2AC70-77E2-4E47-8819-AE98F45F20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B98B88-092B-40F1-83AF-EF05FE90C6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4E156B4-07C7-4693-BE8A-6474C8382B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5062320-E086-4A55-AC85-B47125E460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D4C6582-EB0A-4797-B783-9FDB444780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3BCB88-1F09-40B4-877B-7F1DB19D26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1CEDE52-1DBA-46CB-B162-483FA1236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EAC206-5CBE-4294-BCB3-B6BB8365FD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8EC73D-68E6-4D01-994D-D79A158F79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3BF9F4-A2DC-4BB4-AB2C-5D5A8C6308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CDFD330-651C-4E2D-B43C-6730559967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B02860E-DE31-4D1D-9814-84634B0617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F2B2203-67C0-421E-B730-5442C7FC52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81C27A-0E22-4AE4-9DC6-BA282A8DCF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96C7698-2E0B-4EB3-BD5B-4466A8FB5C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B9E4CCE-BD05-4EB3-89A6-5D657EDF7C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8E1002-3777-49D4-8287-79A6EA10550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EC9682F-6679-4064-93F6-629EADCDA0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C305438-8571-46ED-AD5E-7C7EC2EAF2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AF15B4E-ED23-4114-8624-AA4E39E541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42EABB4-278D-4444-88C0-4A46BB353B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646E931-2EB7-4ACA-B157-D0A94A6CC8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7DEB787-3410-495B-9CE9-34B2C45B45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4554FCB-2FCB-4262-90EC-26A76CE777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532B4D5-1FD8-4D61-9006-4FB87DBEA2A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C0A07D9-D524-4DAD-9C9B-D017A34786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26263BD-284E-4554-A24C-B670279433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41829ED-6190-46C7-9DF5-D6428A87ED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3AF3AA5-A1DA-43EF-94BC-6201541B88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DD8BF8E-408E-4CBD-8A16-F6C48B5F952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2F5A71F-B7DE-4473-9726-3DDE4B1D9A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E6C478E-120B-4F22-807F-FE8D78AE10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77BC7E5-76F8-4173-90C6-748A0B10FC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DB73477-1282-48F5-AF98-FBAED0A73C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7481F57-CDDC-4607-8526-EDFC8B249E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1B9223D-EFC9-4152-850B-08E154E911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269E02D-6469-428E-BF24-6CDC65C42C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E21E2EE-3BB1-4047-ACA2-A3C5C65D28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D163CA9-710E-4EED-A788-2101F338F0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D0BBC0A-86F2-4F24-9FD6-24DA772F48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D70A49C-EF11-4EF2-BFAE-B80EA5B3A4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06BF5D9-1663-4A67-BB15-1C58CFA77C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CAFEF6B-14D7-4260-9860-8BB499A493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167A90B-062B-42FF-A167-6F09D77458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4F8228-3BB9-4418-81B6-36478D2E3C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8F3879-57E1-4FD3-9664-ACC502D9FD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2E24A83-1E83-4A8F-A3BB-4D9B2601C2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A76F6C4-6952-438D-9E6E-98BC6CE589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A05BEC62-1C92-4593-962B-C54BD944E4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8615AD1-5421-416F-A4D4-6956C3B2AC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C466A0F-A8C2-43CF-8701-FE4C8F2BF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A668953-3447-4870-8105-2CCE9B06A8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F4264AA-B924-4ADE-BB7A-2DE6AD2744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43ABEF4-4632-442E-B63C-7366546EE9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8560FE6-736C-4255-B7E8-FF0D1ECE42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60865E5-6FC1-453A-B022-58D5D20FD7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54DFF81-B50B-408D-AC3A-0D8358A48DF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B2AE8-5E1B-427C-9752-710CF62677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7DCA7C7-6525-409C-BB4A-781E2EAD2D6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C4B6460-EC37-455C-A7F0-1FFB954771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835FD8D-189B-4DBF-9331-5B63456DBE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205E40C-D7A1-4A5A-B706-74E8B829D9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sp>
        <p:nvSpPr>
          <p:cNvPr id="3" name="Content Placeholder 2">
            <a:extLst>
              <a:ext uri="{FF2B5EF4-FFF2-40B4-BE49-F238E27FC236}">
                <a16:creationId xmlns:a16="http://schemas.microsoft.com/office/drawing/2014/main" id="{82E5A5B0-E92B-C640-BB0F-DBB768E1C0B1}"/>
              </a:ext>
            </a:extLst>
          </p:cNvPr>
          <p:cNvSpPr>
            <a:spLocks noGrp="1"/>
          </p:cNvSpPr>
          <p:nvPr>
            <p:ph idx="1"/>
          </p:nvPr>
        </p:nvSpPr>
        <p:spPr>
          <a:xfrm>
            <a:off x="685801" y="2142067"/>
            <a:ext cx="4681873" cy="3649133"/>
          </a:xfrm>
        </p:spPr>
        <p:txBody>
          <a:bodyPr>
            <a:normAutofit/>
          </a:bodyPr>
          <a:lstStyle/>
          <a:p>
            <a:r>
              <a:rPr lang="en-US"/>
              <a:t>A word of Greek origin first coined in the Iliad to refer to automated mechanics, like an automatic door.</a:t>
            </a:r>
          </a:p>
          <a:p>
            <a:r>
              <a:rPr lang="en-US"/>
              <a:t>Commonly used to refer to robots that emulate biological life but can be used to describe automated mechanics of any kind. </a:t>
            </a:r>
          </a:p>
        </p:txBody>
      </p:sp>
      <p:grpSp>
        <p:nvGrpSpPr>
          <p:cNvPr id="103" name="Group 102">
            <a:extLst>
              <a:ext uri="{FF2B5EF4-FFF2-40B4-BE49-F238E27FC236}">
                <a16:creationId xmlns:a16="http://schemas.microsoft.com/office/drawing/2014/main" id="{B2347F19-25D3-4479-BD08-0070E8D6C9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04" name="Freeform 98">
              <a:extLst>
                <a:ext uri="{FF2B5EF4-FFF2-40B4-BE49-F238E27FC236}">
                  <a16:creationId xmlns:a16="http://schemas.microsoft.com/office/drawing/2014/main" id="{2FEDD424-ECF8-4BE4-B455-5660ACF31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53395919-480A-4AED-8762-FE010FCE055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06" name="Straight Connector 105">
                <a:extLst>
                  <a:ext uri="{FF2B5EF4-FFF2-40B4-BE49-F238E27FC236}">
                    <a16:creationId xmlns:a16="http://schemas.microsoft.com/office/drawing/2014/main" id="{D42A908A-0313-4789-BED7-5F0DC48CF0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329C319-928A-41DF-AAD8-192F683118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1BC2E3B-06A6-4B53-88C6-60F9508B23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2A5E27D-29D6-4F3C-9B42-C4CD79A4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E918645-ADBD-4FBE-9125-FC963DA300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189719D-E41B-4537-ACBB-2B15156B1B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8A39D42-7904-45EA-94A1-452BEDCC91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F86641C-01DF-4424-A4E0-8AC46C1CC3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E0DB12C-C1EB-431A-8F69-16AF768A82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AA9FDEC-D683-44B7-B850-3D8D70CD8F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2CDDD1D-A217-4662-8C60-CA94B58A69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0982A69-39A2-4CB7-A7B7-537CCA5BBA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6DA7B0D-D68A-42B3-8493-B3591625D2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E8396E6-0D76-4AB0-AB88-5642627A69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8C59E9E-60C9-4777-8A93-1A9A4D952D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5165D84-A940-426B-9F2B-3CA05E3F80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DEAF07B-DC40-47D6-94F0-F4A246AEF6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8816FCA-973E-41CF-B4C3-F56E475001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88FC69A-2CB5-4793-834F-4FCD6C7AEE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1DC8F704-75B4-416D-B151-B1BEC7F3D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2447E86-5613-4D02-ACFA-18AEF6916E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F924CF0F-E419-4E9B-A600-32E3137194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1E6A985-1D5E-4E21-97CA-D86D42E800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10784A5-CCBE-4DF3-9CE7-2AE9C6C07C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EEF7A8A-F430-4687-9455-19709325A3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73690C5-E93C-4AB0-AC84-2669E31A9B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2C8787F-E35E-48D8-8203-53F97CFBE3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1F8989E-ECDD-4121-8AED-AEE38D9A1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13143EE-5D37-4047-ABA0-9E499618B0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0E3E1E1-16F1-4294-A545-458F31A914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48A3E59-EEB5-4F9D-8CE9-762433A2C04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CF2D288-19B2-409E-832F-5F6E1FFFBB2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EBDFADF-FB69-498E-BD93-730DD27A37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B19D7E0-00BA-4B15-8FD1-7A93BCD8E3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F650A0E-4EE1-4E70-8473-20B55E3FCD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5BA3A2A-30DF-48F1-A2FD-4723ACFBA8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4A03DE9-4B81-4253-9EE4-B92209815E4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6899AFCE-C434-4469-97AC-ABE720A357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E0DFAB-9CBF-4060-9DE1-D9AB2AFD42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8078366-B29C-4371-874D-BECCB1EDE9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E008D64-8769-4A13-A8B0-89213457C7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846D4F9-EC40-489A-9EF6-0F0CDD8671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115676-20E5-452E-9398-C0FCB32FEA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A621957-37E8-451F-BB84-5D6B03CF3A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DACCCD2F-2274-4BBF-9B5E-26E62490F5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E87762F-D0DE-4363-93FD-E9631AFBBD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9F47FEF-F06A-4C16-AA27-B960D19520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FDF56CA-1BB6-415F-8D3E-30F26B40C5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E6630A1-3217-4E63-9788-5A3260A582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70D5610-7B36-415F-8AA3-0D7759FDDF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4F85022-0CE1-430D-8B1A-0F676F4AF0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1354BC8-A827-4AA1-96EE-6360E8C960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CDAC0527-948D-4011-BCD9-270E429784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300D97D-2A0F-4304-89BE-766397C61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2C89D97-5330-4086-A830-182F7582A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DBD7367-EA95-40EB-90AC-465845C74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443E242C-FE1A-4A13-9D43-829B8B827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7AC161D-718C-43E4-8F7D-7C294600C2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86EC5E7-FE84-45D4-BFD1-55EE510260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9A41384-ABD9-4502-8CFB-550D9C9935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37B0BC74-BD29-4ACA-A07C-8C6038BBB5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E0421E2-5A11-418B-A32C-5886185281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6B33503-18E3-4A3B-933F-30D0EE5C1D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B61DA4A-82CE-4AC1-9909-7C4700516D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F919C909-7E7B-4578-8E2C-DD61B8D44E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86C93AE-A899-4040-AD7E-D8B434CAD8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90C13BE-1E9D-4E17-ACF7-96D3EFB833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B37F1B8-B2B1-409C-B02E-1A55C22214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8DB9BF9-338F-4628-BBFE-15C697F200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7D45C16-7517-49A1-BBEC-89F21AA605D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E30B89E-B14C-4845-A5A1-9CCA44E6F1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B1F41D7C-DCA7-4481-A76A-48B66E72A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36EFEF5-B92F-4400-AFC7-BFFD45243C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9650283-94D1-4738-9FCE-D31753ACAD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B9232A0-B62C-4957-BCB3-870183FB92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85459AE-C704-4293-B5C4-69D2A60A38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0B73290C-EEC7-44A0-A8AD-EB70F8BD3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AB61CA57-2FEB-4363-A188-ED7D346B82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185" name="Group 184">
            <a:extLst>
              <a:ext uri="{FF2B5EF4-FFF2-40B4-BE49-F238E27FC236}">
                <a16:creationId xmlns:a16="http://schemas.microsoft.com/office/drawing/2014/main" id="{7F6F524E-C752-4B7C-A9F0-3F00DFDB24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804892">
            <a:off x="5612564" y="3157613"/>
            <a:ext cx="2928062" cy="2544637"/>
            <a:chOff x="5281603" y="104899"/>
            <a:chExt cx="6910397" cy="6005491"/>
          </a:xfrm>
        </p:grpSpPr>
        <p:sp>
          <p:nvSpPr>
            <p:cNvPr id="186" name="Freeform 183">
              <a:extLst>
                <a:ext uri="{FF2B5EF4-FFF2-40B4-BE49-F238E27FC236}">
                  <a16:creationId xmlns:a16="http://schemas.microsoft.com/office/drawing/2014/main" id="{F6D4360C-5226-4CC2-A109-812DF510B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86">
              <a:extLst>
                <a:ext uri="{FF2B5EF4-FFF2-40B4-BE49-F238E27FC236}">
                  <a16:creationId xmlns:a16="http://schemas.microsoft.com/office/drawing/2014/main" id="{71143042-758C-43AF-A97C-B7D63B02718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88" name="Straight Connector 187">
                <a:extLst>
                  <a:ext uri="{FF2B5EF4-FFF2-40B4-BE49-F238E27FC236}">
                    <a16:creationId xmlns:a16="http://schemas.microsoft.com/office/drawing/2014/main" id="{EF45F6D5-0990-402B-86E4-3FFA333290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A63F896-F673-4808-9847-3290BC52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27B7CC0-2D7E-4864-83B9-BA7FC28EAD7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C052304-DB27-476B-AFA8-BD7682F268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A92951F8-B9F3-4590-AFDE-59A8EACE8C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AB35A88-629B-4CF8-8E88-27B47B6E71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FFECC77E-4526-4599-A8F7-D39D6BC1A9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E4412F1-F32B-49C5-8970-F94CFEEF0A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098ABEA-D561-45BC-8A01-FFA7460E34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A9CD9D9-DEDB-486C-ADA4-B2B712EAA1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2FB09B0-0D8F-40F4-B2DE-A229EC8B18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7E5227CC-F30E-44CE-B06A-8CDF97E6ED4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A7115AF-CB25-46A8-B470-FFB668CBB5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DC4E23D-21D0-4FAF-A904-65688F78A17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BCEE73AD-62FE-49E3-996D-238B6EAD07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44830C9-92A0-4D81-8480-68226E8337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122A750-9CA2-4958-AD1B-91D5D739FF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1F19686-D816-4075-9BC2-E4792413F2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85B0CED0-2C33-4F23-86D6-D855082B97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4AD91B0-026C-43CB-A26E-0F4FE5795E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A5A8161-CE5A-426A-8E7D-88FE124F04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3E1195E8-E9D6-4449-A1FC-C53993F128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25C823AC-E3CF-4F0E-8C20-99CEBD7044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4184468-B8BA-4EDD-9D1A-B7F67248CF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DB74EE2C-38D7-4587-B35B-CD2FAB7512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75D1F630-BE7A-4D3B-819B-FAFB4FAE02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F7AF57EB-EF82-42AC-BD04-C10F298FA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8EDD9EB0-BB53-481D-B22A-4236C4FD1F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9690E1A-C081-4CF2-B888-74279CC425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E9AC17F0-0388-469A-ACAA-553993A8E3C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CB86715-ABC0-4431-8CCB-5379346A8E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F8DB845-071D-4D84-B5C8-C0067F7296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C9580A67-EF5C-4713-A07A-34EA96CABB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3DBBEE5-A19D-4D61-8ADB-B9CE891AD0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9FDD44CF-315C-42FB-92C4-93920F28E7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C3C9E918-79D3-4512-93DE-1121C5E7B9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6E15671A-99FE-42DE-830A-BC8B7BE715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D2234C8-E6B2-45CE-A80E-BBAAEF18EB9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BDB90FE-4EC8-43DA-931A-718213EBA4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7E986C7-23D3-4677-9FEA-3308535C3B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53DB176-4CF0-49F5-8731-03DCE8656D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06AA562-0996-4E32-AE2D-7CDC038D76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779EB801-B846-4FA2-ABF8-27EA46A9DB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AF39C99-3F13-477F-B2EE-E326399BE2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BD47E02F-C783-4A07-9B56-04B17EE6AC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DDD33B4-5EB7-44BE-B64C-67F21C81C3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41014B22-F4AF-4687-90A5-BEF3130855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AF9C0885-CCC4-4136-ADCF-59A1E72112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E0CED535-4BDA-46E5-BE57-BFC3FAEBF9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D4144031-5FC2-45C8-A55A-3ECF44AFB2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4862D56-259E-408C-AD1F-CDEC7368AA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026B85E4-6653-4FFC-AFA8-A8D0C54F8A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741AF38F-97CD-44BE-A079-914577FF29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E5CD4DD-5DF6-4681-B1DF-5B0F20299C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15069975-2552-4DC3-A2FC-1AEA2158AB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DC918371-E870-4119-B051-C77893B28E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30E6C0C5-90B9-4DD2-B4A9-A738CCF39CD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0B780211-574F-4D2A-BF67-4E4FBF0480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BD8EA0D-272F-45D3-AD7D-14E2FCC7E3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85273A52-980C-40E2-8337-166300A2A5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36C02875-55F3-4482-AD70-2EE3FF82462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B32E058-164C-44EE-B305-8D901B0FCB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57736E96-8075-4F5E-8E5E-BDAC9FADA1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8FCD13A-FF10-415A-9FA9-B529680496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A9FB36D0-68BC-4789-BB30-F501D45737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33BB585D-96D0-4265-89EB-1A9C80C7B3B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85E69DAA-05E3-4592-92D1-B85D8057AD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7A49CCBB-CE21-4AB8-A4CA-4A8AAC7C33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CADF9F91-32A1-4038-BB7A-828C84B2D8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B7B92E8A-F0BC-4D57-96B9-7C10643C75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9EFCB507-ED5F-4A0C-B49E-E8CF8A035A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D2CBD98E-005E-41DC-9A76-AA1F380609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8C4E4940-5B6C-4020-81FE-33DB69297D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AB02739E-8E33-4A74-8252-80603F70C8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B0BCFE26-5D1E-42E9-839D-5726C56BE2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F6C8FD74-B3C0-46E5-BA47-52EFF95749C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0C86A344-DEC9-47F3-A90D-1960BC927B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9CB55C8-87B2-4BE3-A6A2-D90000E3A3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267" name="Group 266">
            <a:extLst>
              <a:ext uri="{FF2B5EF4-FFF2-40B4-BE49-F238E27FC236}">
                <a16:creationId xmlns:a16="http://schemas.microsoft.com/office/drawing/2014/main" id="{6191F0AD-C720-4E9E-9B1A-9C8A537B8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643280" y="-580942"/>
            <a:ext cx="4662812" cy="4052224"/>
            <a:chOff x="5281603" y="104899"/>
            <a:chExt cx="6910397" cy="6005491"/>
          </a:xfrm>
        </p:grpSpPr>
        <p:sp>
          <p:nvSpPr>
            <p:cNvPr id="268" name="Freeform 17">
              <a:extLst>
                <a:ext uri="{FF2B5EF4-FFF2-40B4-BE49-F238E27FC236}">
                  <a16:creationId xmlns:a16="http://schemas.microsoft.com/office/drawing/2014/main" id="{BB5A9845-3ACA-4CDF-8F0E-F681D62A5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9" name="Group 268">
              <a:extLst>
                <a:ext uri="{FF2B5EF4-FFF2-40B4-BE49-F238E27FC236}">
                  <a16:creationId xmlns:a16="http://schemas.microsoft.com/office/drawing/2014/main" id="{FC1F1F73-7ABC-4F79-A342-876B2D81E45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70" name="Straight Connector 269">
                <a:extLst>
                  <a:ext uri="{FF2B5EF4-FFF2-40B4-BE49-F238E27FC236}">
                    <a16:creationId xmlns:a16="http://schemas.microsoft.com/office/drawing/2014/main" id="{066E07A7-A8B9-4A11-8B11-7CA574B7A1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16788C9C-03FD-4123-8B67-FB1E2CE47F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B4DEE61-8FDF-435F-9A6B-90322E34FF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CEEAE353-6EB4-436E-9D9C-702B0EC2B7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8EA36F9-B6F3-407E-B6CD-BB2A79BD7D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F6014454-46D0-403C-A267-7E8AE36E1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13C96F4A-ED2D-4A99-A9DC-453A754279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1873097A-0FDE-47BA-B389-D16F6B0E012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6B6BC893-2000-4112-8529-C45A6B7E68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647597FF-250D-4A88-9BF2-28AAE8B548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8A8627F-6A72-426F-B60B-FBCEF8E27DF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297EF6A1-1052-4DE5-BA8F-F7BCD2DDE1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050F261-9C54-4EEE-B6B9-A233F107DD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18578ABE-40D8-44AC-9EC4-CE211E859A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C5537058-9800-4394-BC5D-65603E49676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8A54A785-F349-468B-B6B7-E4BC4BAEFF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7792D4DE-5135-462C-9AF3-72ECC55114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000BBF14-A6BD-44A2-BBB1-7D8E4A546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69B59866-70A6-4217-91FD-6E56DD4C96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0E92ACEF-0732-4B5A-A22F-4D2161889F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34D17BC3-65D0-46DE-B715-53DB58D595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FF06A701-0A1F-49FD-AA0B-346D447D9F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8A8694D1-7DCA-46FF-A89A-9133A61C66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77B12B06-3CC5-4F71-8EA3-FCA7A9CB700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C49F5517-E015-41C4-BC97-076F6BE9E9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B2C289BC-09CC-4C4C-8FDB-1E18F38D32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477C671B-653A-4E8C-A768-C0BBE506AD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23700B49-038C-4F33-96A7-282993064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F032AD8-9069-4C43-9033-7BF0278F7D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B85B7AAA-BB0B-46DC-9DA5-F6A50FA4B1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020430C3-CDA0-4859-8D85-9A4B37DF80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8D831F4E-9351-4E9B-89B7-467DB13F2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98748E92-CD47-476D-93AD-FDA8B0005B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980E8134-4223-4A47-9A01-40AE4E8133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744BDD2C-AD14-4FC1-8C82-D1669BECC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64567A16-FCD6-4418-9574-3995B12B13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9AA58126-98FE-4C95-A09A-FBDFAA7973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54F61547-264D-4C69-AE76-89B5497FCC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9BB0AE43-ADA3-48EC-8CEA-B9A44A5C34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315E9DE5-6616-4550-B31D-909339B23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4A0B24BA-3A17-4ADB-AC89-50C89AB168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C60B08DF-39D4-4FED-8E90-1B8AF0C2B8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E03A27FF-C8C7-415F-9BA4-8E64C342EA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9ABDA913-71FD-4826-927C-C0E8D41E20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57A6A8BD-D397-4213-AD6B-E4D0B599537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5E30D5A7-42E8-4972-8739-C9268D6426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A92936C1-14EB-472B-842F-9921DC2E12C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F64CD999-0C77-4E08-A169-75AF10E2A5D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65CCDBD0-7E08-4DA2-A8E7-C4B838EEA8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79216250-F15C-4EF0-BD96-02601887F7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7DE8C460-09C8-4887-9A44-A6E05CEA2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45BFC8C1-9B0D-40E6-A5A4-0EE6946FE1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5A4DEAB9-2D45-40F7-A115-534D3AE130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44D516C-8603-4096-B89F-16E5D7D6CA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71F0C0B6-D1FF-4842-9D71-F9F360D564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F7C16E21-459A-46FA-B927-B9A9A35333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9FC29217-CA19-4B46-86F5-1053515EB27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5875C3DE-314B-45BE-8C23-EA9D452FDA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6F85B899-F3C4-4556-854B-78F90C57AF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6FD381B4-0957-451B-98B0-5BA77C6E24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AD64D872-D788-4DA9-B4AE-2874D52F85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D89F8248-B8BD-4622-BE3A-DEDCFEDE58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8ADBAB7-EC82-4518-85AE-65119D1A81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E69525B-0F79-47DF-AF24-8527E1366D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B4877CF2-206E-4EB6-97BF-C9DA57033E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B577180A-D57A-4020-8F6F-F5DEE8CDC1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E60A6B6D-736D-4AF8-BD15-81CD7410EF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C1F97AB2-5AD8-4616-9F86-FE765143B8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ACA444D5-80DD-4760-B4EE-6C23CA4446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00515E3E-4E7F-4B1E-B9CF-E918852FD6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2038EA72-0798-4E79-B412-FA603E87F0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93E9084A-6F15-4DB1-AF7C-EE14898DF2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3D1A7182-8DB0-4A4A-A1EA-62B0955AF3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E4A6A125-7133-4A58-91C2-E091460D86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4BFF675B-560B-4AB6-9EF0-489C47D9FA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616905A4-890A-41C7-85F7-3C064C8D32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354AD671-7BE2-460C-ADD8-00E4595D78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C9D949C4-C239-4981-B5FD-4022F48489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pic>
        <p:nvPicPr>
          <p:cNvPr id="16" name="Picture 15" descr="A picture containing indoor, man, sitting, young&#10;&#10;Description automatically generated">
            <a:extLst>
              <a:ext uri="{FF2B5EF4-FFF2-40B4-BE49-F238E27FC236}">
                <a16:creationId xmlns:a16="http://schemas.microsoft.com/office/drawing/2014/main" id="{68C66E37-6C4E-5042-B52D-2B6F5842100D}"/>
              </a:ext>
            </a:extLst>
          </p:cNvPr>
          <p:cNvPicPr>
            <a:picLocks noChangeAspect="1"/>
          </p:cNvPicPr>
          <p:nvPr/>
        </p:nvPicPr>
        <p:blipFill rotWithShape="1">
          <a:blip r:embed="rId4"/>
          <a:srcRect t="22601" r="-2" b="-2"/>
          <a:stretch/>
        </p:blipFill>
        <p:spPr>
          <a:xfrm>
            <a:off x="5675741" y="485876"/>
            <a:ext cx="1955786" cy="195578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14" name="Picture 13" descr="A statue of a person&#10;&#10;Description automatically generated">
            <a:extLst>
              <a:ext uri="{FF2B5EF4-FFF2-40B4-BE49-F238E27FC236}">
                <a16:creationId xmlns:a16="http://schemas.microsoft.com/office/drawing/2014/main" id="{E6951489-8151-2445-BC95-417DF4F6405B}"/>
              </a:ext>
            </a:extLst>
          </p:cNvPr>
          <p:cNvPicPr>
            <a:picLocks noChangeAspect="1"/>
          </p:cNvPicPr>
          <p:nvPr/>
        </p:nvPicPr>
        <p:blipFill rotWithShape="1">
          <a:blip r:embed="rId5"/>
          <a:srcRect t="16639" r="-5" b="2357"/>
          <a:stretch/>
        </p:blipFill>
        <p:spPr>
          <a:xfrm>
            <a:off x="5998438" y="2732176"/>
            <a:ext cx="2902538" cy="2902537"/>
          </a:xfrm>
          <a:custGeom>
            <a:avLst/>
            <a:gdLst/>
            <a:ahLst/>
            <a:cxnLst/>
            <a:rect l="l" t="t" r="r" b="b"/>
            <a:pathLst>
              <a:path w="2851962" h="2851962">
                <a:moveTo>
                  <a:pt x="1425981" y="0"/>
                </a:moveTo>
                <a:cubicBezTo>
                  <a:pt x="2213529" y="0"/>
                  <a:pt x="2851962" y="638433"/>
                  <a:pt x="2851962" y="1425981"/>
                </a:cubicBezTo>
                <a:cubicBezTo>
                  <a:pt x="2851962" y="2213529"/>
                  <a:pt x="2213529" y="2851962"/>
                  <a:pt x="1425981" y="2851962"/>
                </a:cubicBezTo>
                <a:cubicBezTo>
                  <a:pt x="638433" y="2851962"/>
                  <a:pt x="0" y="2213529"/>
                  <a:pt x="0" y="1425981"/>
                </a:cubicBezTo>
                <a:cubicBezTo>
                  <a:pt x="0" y="638433"/>
                  <a:pt x="638433" y="0"/>
                  <a:pt x="1425981" y="0"/>
                </a:cubicBezTo>
                <a:close/>
              </a:path>
            </a:pathLst>
          </a:custGeom>
        </p:spPr>
      </p:pic>
      <p:pic>
        <p:nvPicPr>
          <p:cNvPr id="12" name="Picture 11" descr="A picture containing indoor, sitting, table, woman&#10;&#10;Description automatically generated">
            <a:extLst>
              <a:ext uri="{FF2B5EF4-FFF2-40B4-BE49-F238E27FC236}">
                <a16:creationId xmlns:a16="http://schemas.microsoft.com/office/drawing/2014/main" id="{9A16CFEB-2732-C84F-9E72-375F629AC8BD}"/>
              </a:ext>
            </a:extLst>
          </p:cNvPr>
          <p:cNvPicPr>
            <a:picLocks noChangeAspect="1"/>
          </p:cNvPicPr>
          <p:nvPr/>
        </p:nvPicPr>
        <p:blipFill rotWithShape="1">
          <a:blip r:embed="rId6"/>
          <a:srcRect r="1" b="37465"/>
          <a:stretch/>
        </p:blipFill>
        <p:spPr>
          <a:xfrm>
            <a:off x="8267683" y="2490"/>
            <a:ext cx="3920658" cy="3269097"/>
          </a:xfrm>
          <a:custGeom>
            <a:avLst/>
            <a:gdLst/>
            <a:ahLst/>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pic>
        <p:nvPicPr>
          <p:cNvPr id="6" name="Picture 5" descr="A picture containing indoor, white, black, sitting&#10;&#10;Description automatically generated">
            <a:extLst>
              <a:ext uri="{FF2B5EF4-FFF2-40B4-BE49-F238E27FC236}">
                <a16:creationId xmlns:a16="http://schemas.microsoft.com/office/drawing/2014/main" id="{B107F336-2BB1-6746-83DE-489E2914D77C}"/>
              </a:ext>
            </a:extLst>
          </p:cNvPr>
          <p:cNvPicPr>
            <a:picLocks noChangeAspect="1"/>
          </p:cNvPicPr>
          <p:nvPr/>
        </p:nvPicPr>
        <p:blipFill rotWithShape="1">
          <a:blip r:embed="rId7"/>
          <a:srcRect l="11446" r="2557" b="2"/>
          <a:stretch/>
        </p:blipFill>
        <p:spPr>
          <a:xfrm>
            <a:off x="8888133" y="4144246"/>
            <a:ext cx="3302966" cy="2717299"/>
          </a:xfrm>
          <a:custGeom>
            <a:avLst/>
            <a:gdLst/>
            <a:ahLst/>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Tree>
    <p:extLst>
      <p:ext uri="{BB962C8B-B14F-4D97-AF65-F5344CB8AC3E}">
        <p14:creationId xmlns:p14="http://schemas.microsoft.com/office/powerpoint/2010/main" val="12590579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5000"/>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2168054-5270-0345-99FD-B3C99776312D}"/>
              </a:ext>
            </a:extLst>
          </p:cNvPr>
          <p:cNvSpPr>
            <a:spLocks noGrp="1"/>
          </p:cNvSpPr>
          <p:nvPr>
            <p:ph type="title"/>
          </p:nvPr>
        </p:nvSpPr>
        <p:spPr>
          <a:xfrm>
            <a:off x="-1335616" y="657027"/>
            <a:ext cx="4789678" cy="3746634"/>
          </a:xfrm>
        </p:spPr>
        <p:txBody>
          <a:bodyPr vert="horz" lIns="91440" tIns="45720" rIns="91440" bIns="45720" rtlCol="0" anchor="b">
            <a:normAutofit/>
          </a:bodyPr>
          <a:lstStyle/>
          <a:p>
            <a:pPr algn="r"/>
            <a:r>
              <a:rPr lang="en-US" sz="4800" dirty="0"/>
              <a:t>Timeline of automata</a:t>
            </a:r>
          </a:p>
        </p:txBody>
      </p:sp>
      <p:pic>
        <p:nvPicPr>
          <p:cNvPr id="4" name="Picture 3">
            <a:extLst>
              <a:ext uri="{FF2B5EF4-FFF2-40B4-BE49-F238E27FC236}">
                <a16:creationId xmlns:a16="http://schemas.microsoft.com/office/drawing/2014/main" id="{10AE5F55-ECA3-2C4B-B679-18434FB9FD84}"/>
              </a:ext>
            </a:extLst>
          </p:cNvPr>
          <p:cNvPicPr>
            <a:picLocks noChangeAspect="1"/>
          </p:cNvPicPr>
          <p:nvPr/>
        </p:nvPicPr>
        <p:blipFill>
          <a:blip r:embed="rId5"/>
          <a:stretch>
            <a:fillRect/>
          </a:stretch>
        </p:blipFill>
        <p:spPr>
          <a:xfrm>
            <a:off x="3485701" y="-1"/>
            <a:ext cx="8706299" cy="685621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62855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882E0-635B-BC43-8F79-83CF3BCBE57A}"/>
              </a:ext>
            </a:extLst>
          </p:cNvPr>
          <p:cNvSpPr>
            <a:spLocks noGrp="1"/>
          </p:cNvSpPr>
          <p:nvPr>
            <p:ph type="title"/>
          </p:nvPr>
        </p:nvSpPr>
        <p:spPr>
          <a:xfrm>
            <a:off x="650846" y="1030288"/>
            <a:ext cx="4812897" cy="1035579"/>
          </a:xfrm>
        </p:spPr>
        <p:txBody>
          <a:bodyPr>
            <a:normAutofit/>
          </a:bodyPr>
          <a:lstStyle/>
          <a:p>
            <a:pPr>
              <a:lnSpc>
                <a:spcPct val="90000"/>
              </a:lnSpc>
            </a:pPr>
            <a:r>
              <a:rPr lang="en-US" sz="3300"/>
              <a:t>Ancient Greek mythology</a:t>
            </a:r>
          </a:p>
        </p:txBody>
      </p:sp>
      <p:sp>
        <p:nvSpPr>
          <p:cNvPr id="3" name="Content Placeholder 2">
            <a:extLst>
              <a:ext uri="{FF2B5EF4-FFF2-40B4-BE49-F238E27FC236}">
                <a16:creationId xmlns:a16="http://schemas.microsoft.com/office/drawing/2014/main" id="{91DE8B86-A742-0546-86FC-D419D3BF450E}"/>
              </a:ext>
            </a:extLst>
          </p:cNvPr>
          <p:cNvSpPr>
            <a:spLocks noGrp="1"/>
          </p:cNvSpPr>
          <p:nvPr>
            <p:ph idx="1"/>
          </p:nvPr>
        </p:nvSpPr>
        <p:spPr>
          <a:xfrm>
            <a:off x="650846" y="2142067"/>
            <a:ext cx="4812897" cy="3649133"/>
          </a:xfrm>
        </p:spPr>
        <p:txBody>
          <a:bodyPr>
            <a:normAutofit fontScale="92500" lnSpcReduction="10000"/>
          </a:bodyPr>
          <a:lstStyle/>
          <a:p>
            <a:pPr>
              <a:lnSpc>
                <a:spcPct val="90000"/>
              </a:lnSpc>
            </a:pPr>
            <a:r>
              <a:rPr lang="en-US" sz="1400" dirty="0"/>
              <a:t>Greek Mythology has had a large impact on culture even to this day. The Greeks’ fascination with automated mechanisms and emulating biological life started with mythology and tales of automated life.</a:t>
            </a:r>
          </a:p>
          <a:p>
            <a:pPr lvl="1">
              <a:lnSpc>
                <a:spcPct val="90000"/>
              </a:lnSpc>
            </a:pPr>
            <a:r>
              <a:rPr lang="en-US" sz="1400" dirty="0" err="1"/>
              <a:t>Talos</a:t>
            </a:r>
            <a:r>
              <a:rPr lang="en-US" sz="1400" dirty="0"/>
              <a:t>, copper giant</a:t>
            </a:r>
          </a:p>
          <a:p>
            <a:pPr lvl="2">
              <a:lnSpc>
                <a:spcPct val="90000"/>
              </a:lnSpc>
            </a:pPr>
            <a:r>
              <a:rPr lang="en-US" dirty="0"/>
              <a:t>Giant copper automaton who looked like a human man guards the island of Crete</a:t>
            </a:r>
          </a:p>
          <a:p>
            <a:pPr lvl="1">
              <a:lnSpc>
                <a:spcPct val="90000"/>
              </a:lnSpc>
            </a:pPr>
            <a:r>
              <a:rPr lang="en-US" sz="1400" dirty="0"/>
              <a:t>Mobile tripods</a:t>
            </a:r>
          </a:p>
          <a:p>
            <a:pPr lvl="2">
              <a:lnSpc>
                <a:spcPct val="90000"/>
              </a:lnSpc>
            </a:pPr>
            <a:r>
              <a:rPr lang="en-US" dirty="0"/>
              <a:t>A bowl with 3 legs and 3 wheels, used during banquets of the Gods for distributing food and drink</a:t>
            </a:r>
          </a:p>
          <a:p>
            <a:pPr lvl="1">
              <a:lnSpc>
                <a:spcPct val="90000"/>
              </a:lnSpc>
            </a:pPr>
            <a:r>
              <a:rPr lang="en-US" sz="1400" dirty="0"/>
              <a:t>Hephaestus’s automatons</a:t>
            </a:r>
          </a:p>
          <a:p>
            <a:pPr lvl="2">
              <a:lnSpc>
                <a:spcPct val="90000"/>
              </a:lnSpc>
            </a:pPr>
            <a:r>
              <a:rPr lang="en-US" dirty="0"/>
              <a:t>Made automatons that worked in his workshop</a:t>
            </a:r>
          </a:p>
          <a:p>
            <a:pPr lvl="1">
              <a:lnSpc>
                <a:spcPct val="90000"/>
              </a:lnSpc>
            </a:pPr>
            <a:r>
              <a:rPr lang="en-US" sz="1400" dirty="0"/>
              <a:t>The Guard Dogs of Alcinous</a:t>
            </a:r>
          </a:p>
          <a:p>
            <a:pPr lvl="2">
              <a:lnSpc>
                <a:spcPct val="90000"/>
              </a:lnSpc>
            </a:pPr>
            <a:r>
              <a:rPr lang="en-US" dirty="0"/>
              <a:t>King Alcinous owned a gold and a silver automaton guard dog</a:t>
            </a:r>
          </a:p>
        </p:txBody>
      </p:sp>
      <p:sp>
        <p:nvSpPr>
          <p:cNvPr id="266" name="Rounded Rectangle 10">
            <a:extLst>
              <a:ext uri="{FF2B5EF4-FFF2-40B4-BE49-F238E27FC236}">
                <a16:creationId xmlns:a16="http://schemas.microsoft.com/office/drawing/2014/main" id="{091EC05A-89DB-4492-8034-80B7A313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575" y="626261"/>
            <a:ext cx="5433751" cy="3284719"/>
          </a:xfrm>
          <a:prstGeom prst="roundRect">
            <a:avLst>
              <a:gd name="adj" fmla="val 7505"/>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cake, table, sitting, building&#10;&#10;Description automatically generated">
            <a:extLst>
              <a:ext uri="{FF2B5EF4-FFF2-40B4-BE49-F238E27FC236}">
                <a16:creationId xmlns:a16="http://schemas.microsoft.com/office/drawing/2014/main" id="{E1691240-4638-F549-A02D-C9196703F134}"/>
              </a:ext>
            </a:extLst>
          </p:cNvPr>
          <p:cNvPicPr>
            <a:picLocks noChangeAspect="1"/>
          </p:cNvPicPr>
          <p:nvPr/>
        </p:nvPicPr>
        <p:blipFill>
          <a:blip r:embed="rId4"/>
          <a:stretch>
            <a:fillRect/>
          </a:stretch>
        </p:blipFill>
        <p:spPr>
          <a:xfrm>
            <a:off x="6297641" y="728133"/>
            <a:ext cx="5026828" cy="3066366"/>
          </a:xfrm>
          <a:prstGeom prst="roundRect">
            <a:avLst>
              <a:gd name="adj" fmla="val 5453"/>
            </a:avLst>
          </a:prstGeom>
          <a:ln w="50800" cap="sq" cmpd="dbl">
            <a:noFill/>
            <a:miter lim="800000"/>
          </a:ln>
          <a:effectLst/>
        </p:spPr>
      </p:pic>
      <p:sp>
        <p:nvSpPr>
          <p:cNvPr id="17" name="Rounded Rectangle 12">
            <a:extLst>
              <a:ext uri="{FF2B5EF4-FFF2-40B4-BE49-F238E27FC236}">
                <a16:creationId xmlns:a16="http://schemas.microsoft.com/office/drawing/2014/main" id="{F26FC45A-52BC-4102-84DD-911303AD3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4576" y="4088780"/>
            <a:ext cx="2627580" cy="2138591"/>
          </a:xfrm>
          <a:prstGeom prst="roundRect">
            <a:avLst>
              <a:gd name="adj" fmla="val 7505"/>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tatue of a person&#10;&#10;Description automatically generated">
            <a:extLst>
              <a:ext uri="{FF2B5EF4-FFF2-40B4-BE49-F238E27FC236}">
                <a16:creationId xmlns:a16="http://schemas.microsoft.com/office/drawing/2014/main" id="{CBAA2F77-0501-6B41-BD02-2EA5F50BA55E}"/>
              </a:ext>
            </a:extLst>
          </p:cNvPr>
          <p:cNvPicPr>
            <a:picLocks noChangeAspect="1"/>
          </p:cNvPicPr>
          <p:nvPr/>
        </p:nvPicPr>
        <p:blipFill>
          <a:blip r:embed="rId5"/>
          <a:stretch>
            <a:fillRect/>
          </a:stretch>
        </p:blipFill>
        <p:spPr>
          <a:xfrm>
            <a:off x="6633934" y="4203079"/>
            <a:ext cx="1548862" cy="1912176"/>
          </a:xfrm>
          <a:prstGeom prst="roundRect">
            <a:avLst>
              <a:gd name="adj" fmla="val 5453"/>
            </a:avLst>
          </a:prstGeom>
          <a:ln w="50800" cap="sq" cmpd="dbl">
            <a:noFill/>
            <a:miter lim="800000"/>
          </a:ln>
          <a:effectLst/>
        </p:spPr>
      </p:pic>
      <p:sp>
        <p:nvSpPr>
          <p:cNvPr id="19" name="Rounded Rectangle 14">
            <a:extLst>
              <a:ext uri="{FF2B5EF4-FFF2-40B4-BE49-F238E27FC236}">
                <a16:creationId xmlns:a16="http://schemas.microsoft.com/office/drawing/2014/main" id="{0263BACB-325F-4E89-9AE5-E5E4B14AE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5509" y="4088780"/>
            <a:ext cx="2627580" cy="2138591"/>
          </a:xfrm>
          <a:prstGeom prst="roundRect">
            <a:avLst>
              <a:gd name="adj" fmla="val 7505"/>
            </a:avLst>
          </a:prstGeom>
          <a:solidFill>
            <a:schemeClr val="tx1"/>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book, text, sitting, different&#10;&#10;Description automatically generated">
            <a:extLst>
              <a:ext uri="{FF2B5EF4-FFF2-40B4-BE49-F238E27FC236}">
                <a16:creationId xmlns:a16="http://schemas.microsoft.com/office/drawing/2014/main" id="{9D3595A5-6C5F-9D4B-81C7-060FDC70FDE8}"/>
              </a:ext>
            </a:extLst>
          </p:cNvPr>
          <p:cNvPicPr>
            <a:picLocks noChangeAspect="1"/>
          </p:cNvPicPr>
          <p:nvPr/>
        </p:nvPicPr>
        <p:blipFill>
          <a:blip r:embed="rId6"/>
          <a:stretch>
            <a:fillRect/>
          </a:stretch>
        </p:blipFill>
        <p:spPr>
          <a:xfrm>
            <a:off x="9415863" y="4203079"/>
            <a:ext cx="1606870" cy="1912176"/>
          </a:xfrm>
          <a:prstGeom prst="roundRect">
            <a:avLst>
              <a:gd name="adj" fmla="val 5453"/>
            </a:avLst>
          </a:prstGeom>
          <a:ln w="50800" cap="sq" cmpd="dbl">
            <a:noFill/>
            <a:miter lim="800000"/>
          </a:ln>
          <a:effectLst/>
        </p:spPr>
      </p:pic>
    </p:spTree>
    <p:extLst>
      <p:ext uri="{BB962C8B-B14F-4D97-AF65-F5344CB8AC3E}">
        <p14:creationId xmlns:p14="http://schemas.microsoft.com/office/powerpoint/2010/main" val="1407370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A030-4479-B942-8BF3-065859E94391}"/>
              </a:ext>
            </a:extLst>
          </p:cNvPr>
          <p:cNvSpPr>
            <a:spLocks noGrp="1"/>
          </p:cNvSpPr>
          <p:nvPr>
            <p:ph type="title"/>
          </p:nvPr>
        </p:nvSpPr>
        <p:spPr>
          <a:xfrm>
            <a:off x="825909" y="808055"/>
            <a:ext cx="3979205" cy="1453363"/>
          </a:xfrm>
        </p:spPr>
        <p:txBody>
          <a:bodyPr>
            <a:normAutofit/>
          </a:bodyPr>
          <a:lstStyle/>
          <a:p>
            <a:r>
              <a:rPr lang="en-US" dirty="0"/>
              <a:t>Alexandria</a:t>
            </a:r>
          </a:p>
        </p:txBody>
      </p:sp>
      <p:sp>
        <p:nvSpPr>
          <p:cNvPr id="3" name="Content Placeholder 2">
            <a:extLst>
              <a:ext uri="{FF2B5EF4-FFF2-40B4-BE49-F238E27FC236}">
                <a16:creationId xmlns:a16="http://schemas.microsoft.com/office/drawing/2014/main" id="{8EDD64AD-2CDC-E140-9A1C-775F4EBD1DC7}"/>
              </a:ext>
            </a:extLst>
          </p:cNvPr>
          <p:cNvSpPr>
            <a:spLocks noGrp="1"/>
          </p:cNvSpPr>
          <p:nvPr>
            <p:ph idx="1"/>
          </p:nvPr>
        </p:nvSpPr>
        <p:spPr>
          <a:xfrm>
            <a:off x="802177" y="2261420"/>
            <a:ext cx="4707973" cy="3637935"/>
          </a:xfrm>
        </p:spPr>
        <p:txBody>
          <a:bodyPr>
            <a:normAutofit/>
          </a:bodyPr>
          <a:lstStyle/>
          <a:p>
            <a:r>
              <a:rPr lang="en-US" dirty="0"/>
              <a:t>Alexandria, Egypt was the intellectual and cultural center of the ancient Mediterranean world, and had a strong engineering tradition</a:t>
            </a:r>
          </a:p>
          <a:p>
            <a:r>
              <a:rPr lang="en-US" dirty="0"/>
              <a:t>Most of the Greek engineers and scientists studied in the Great Library of Alexandria</a:t>
            </a:r>
          </a:p>
          <a:p>
            <a:endParaRPr lang="en-US" dirty="0"/>
          </a:p>
        </p:txBody>
      </p:sp>
      <p:pic>
        <p:nvPicPr>
          <p:cNvPr id="5" name="Picture 4" descr="A group of people standing in front of a building&#10;&#10;Description automatically generated">
            <a:extLst>
              <a:ext uri="{FF2B5EF4-FFF2-40B4-BE49-F238E27FC236}">
                <a16:creationId xmlns:a16="http://schemas.microsoft.com/office/drawing/2014/main" id="{1A80ADB7-6B10-4F45-98F5-CBBAF48C116B}"/>
              </a:ext>
            </a:extLst>
          </p:cNvPr>
          <p:cNvPicPr>
            <a:picLocks noChangeAspect="1"/>
          </p:cNvPicPr>
          <p:nvPr/>
        </p:nvPicPr>
        <p:blipFill>
          <a:blip r:embed="rId3"/>
          <a:stretch>
            <a:fillRect/>
          </a:stretch>
        </p:blipFill>
        <p:spPr>
          <a:xfrm>
            <a:off x="6060360" y="796413"/>
            <a:ext cx="4554376"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68061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5DE6-A84A-4049-9BC2-1A59560FBFE8}"/>
              </a:ext>
            </a:extLst>
          </p:cNvPr>
          <p:cNvSpPr>
            <a:spLocks noGrp="1"/>
          </p:cNvSpPr>
          <p:nvPr>
            <p:ph type="title"/>
          </p:nvPr>
        </p:nvSpPr>
        <p:spPr>
          <a:xfrm>
            <a:off x="825909" y="808055"/>
            <a:ext cx="3979205" cy="1453363"/>
          </a:xfrm>
        </p:spPr>
        <p:txBody>
          <a:bodyPr>
            <a:normAutofit/>
          </a:bodyPr>
          <a:lstStyle/>
          <a:p>
            <a:r>
              <a:rPr lang="en-US" sz="3300" err="1"/>
              <a:t>Ctesibius</a:t>
            </a:r>
            <a:r>
              <a:rPr lang="en-US" sz="3300"/>
              <a:t> of Alexandria (270BC)</a:t>
            </a:r>
          </a:p>
        </p:txBody>
      </p:sp>
      <p:sp>
        <p:nvSpPr>
          <p:cNvPr id="3" name="Content Placeholder 2">
            <a:extLst>
              <a:ext uri="{FF2B5EF4-FFF2-40B4-BE49-F238E27FC236}">
                <a16:creationId xmlns:a16="http://schemas.microsoft.com/office/drawing/2014/main" id="{15743D24-1C18-8444-96F4-AAFD5DA5790F}"/>
              </a:ext>
            </a:extLst>
          </p:cNvPr>
          <p:cNvSpPr>
            <a:spLocks noGrp="1"/>
          </p:cNvSpPr>
          <p:nvPr>
            <p:ph idx="1"/>
          </p:nvPr>
        </p:nvSpPr>
        <p:spPr>
          <a:xfrm>
            <a:off x="802177" y="2261420"/>
            <a:ext cx="4260957" cy="3637935"/>
          </a:xfrm>
        </p:spPr>
        <p:txBody>
          <a:bodyPr>
            <a:normAutofit/>
          </a:bodyPr>
          <a:lstStyle/>
          <a:p>
            <a:r>
              <a:rPr lang="en-US" dirty="0"/>
              <a:t>Was the first great Greek physicist and inventor in Alexandria, Egypt</a:t>
            </a:r>
          </a:p>
          <a:p>
            <a:r>
              <a:rPr lang="en-US" dirty="0"/>
              <a:t>Responsible for many inventions and discoveries, including the elasticity of air which he used in his inventions</a:t>
            </a:r>
          </a:p>
          <a:p>
            <a:r>
              <a:rPr lang="en-US" dirty="0"/>
              <a:t>Generally considered the inventor of the first cuckoo clock which had a bird automaton whistling. It worked by using water to force air through the bird’s mouth.</a:t>
            </a:r>
          </a:p>
        </p:txBody>
      </p:sp>
      <p:pic>
        <p:nvPicPr>
          <p:cNvPr id="5" name="Picture 4" descr="A picture containing photo, old, white, black&#10;&#10;Description automatically generated">
            <a:extLst>
              <a:ext uri="{FF2B5EF4-FFF2-40B4-BE49-F238E27FC236}">
                <a16:creationId xmlns:a16="http://schemas.microsoft.com/office/drawing/2014/main" id="{FA66601B-5BA8-F14E-8974-2A4F048FF473}"/>
              </a:ext>
            </a:extLst>
          </p:cNvPr>
          <p:cNvPicPr>
            <a:picLocks noChangeAspect="1"/>
          </p:cNvPicPr>
          <p:nvPr/>
        </p:nvPicPr>
        <p:blipFill>
          <a:blip r:embed="rId4"/>
          <a:stretch>
            <a:fillRect/>
          </a:stretch>
        </p:blipFill>
        <p:spPr>
          <a:xfrm>
            <a:off x="6207070" y="796413"/>
            <a:ext cx="4260957"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8733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AAED7-57F5-1943-9A59-7A1329B35A60}"/>
              </a:ext>
            </a:extLst>
          </p:cNvPr>
          <p:cNvSpPr>
            <a:spLocks noGrp="1"/>
          </p:cNvSpPr>
          <p:nvPr>
            <p:ph type="title"/>
          </p:nvPr>
        </p:nvSpPr>
        <p:spPr>
          <a:xfrm>
            <a:off x="685802" y="609600"/>
            <a:ext cx="6282266" cy="1456267"/>
          </a:xfrm>
        </p:spPr>
        <p:txBody>
          <a:bodyPr>
            <a:normAutofit/>
          </a:bodyPr>
          <a:lstStyle/>
          <a:p>
            <a:r>
              <a:rPr lang="en-US" dirty="0"/>
              <a:t>Philo of Byzantium (220 BC)</a:t>
            </a:r>
          </a:p>
        </p:txBody>
      </p:sp>
      <p:sp>
        <p:nvSpPr>
          <p:cNvPr id="3" name="Content Placeholder 2">
            <a:extLst>
              <a:ext uri="{FF2B5EF4-FFF2-40B4-BE49-F238E27FC236}">
                <a16:creationId xmlns:a16="http://schemas.microsoft.com/office/drawing/2014/main" id="{5DE882E9-F0D9-0C4E-B65C-9912FE16F45B}"/>
              </a:ext>
            </a:extLst>
          </p:cNvPr>
          <p:cNvSpPr>
            <a:spLocks noGrp="1"/>
          </p:cNvSpPr>
          <p:nvPr>
            <p:ph idx="1"/>
          </p:nvPr>
        </p:nvSpPr>
        <p:spPr>
          <a:xfrm>
            <a:off x="685802" y="2142067"/>
            <a:ext cx="6282266" cy="3649133"/>
          </a:xfrm>
        </p:spPr>
        <p:txBody>
          <a:bodyPr>
            <a:normAutofit/>
          </a:bodyPr>
          <a:lstStyle/>
          <a:p>
            <a:r>
              <a:rPr lang="en-US" dirty="0"/>
              <a:t>Philo was a Greek mechanical engineer who was the author of the Compendium of Mechanics</a:t>
            </a:r>
          </a:p>
          <a:p>
            <a:r>
              <a:rPr lang="en-US" dirty="0"/>
              <a:t>In this compendium is an entire section on toys and automata called “</a:t>
            </a:r>
            <a:r>
              <a:rPr lang="en-US" dirty="0" err="1"/>
              <a:t>Automatopoeica</a:t>
            </a:r>
            <a:r>
              <a:rPr lang="en-US" dirty="0"/>
              <a:t>” which describes several automata:</a:t>
            </a:r>
          </a:p>
          <a:p>
            <a:pPr lvl="1"/>
            <a:r>
              <a:rPr lang="en-US" dirty="0"/>
              <a:t>Automatic Theater: At the pull of a string, a show with moving figures and effects like lightning and fire</a:t>
            </a:r>
          </a:p>
          <a:p>
            <a:pPr lvl="1"/>
            <a:r>
              <a:rPr lang="en-US" dirty="0"/>
              <a:t>Puppet Carpenter: A simple automaton of a moving carpenter</a:t>
            </a:r>
          </a:p>
          <a:p>
            <a:pPr lvl="1"/>
            <a:r>
              <a:rPr lang="en-US" dirty="0"/>
              <a:t>Automatic Maid: A humanoid statue that dispensed wine when a cup is placed in its hand</a:t>
            </a:r>
          </a:p>
          <a:p>
            <a:pPr lvl="2"/>
            <a:r>
              <a:rPr lang="en-US" dirty="0"/>
              <a:t>Generally considered the first robot!</a:t>
            </a:r>
          </a:p>
          <a:p>
            <a:endParaRPr lang="en-US" dirty="0"/>
          </a:p>
        </p:txBody>
      </p:sp>
      <p:pic>
        <p:nvPicPr>
          <p:cNvPr id="6" name="Picture 5" descr="A picture containing indoor, plate, sitting, table&#10;&#10;Description automatically generated">
            <a:extLst>
              <a:ext uri="{FF2B5EF4-FFF2-40B4-BE49-F238E27FC236}">
                <a16:creationId xmlns:a16="http://schemas.microsoft.com/office/drawing/2014/main" id="{9AC19D05-75C1-E04A-8EB6-6AC90D2BED01}"/>
              </a:ext>
            </a:extLst>
          </p:cNvPr>
          <p:cNvPicPr>
            <a:picLocks noChangeAspect="1"/>
          </p:cNvPicPr>
          <p:nvPr/>
        </p:nvPicPr>
        <p:blipFill>
          <a:blip r:embed="rId4"/>
          <a:stretch>
            <a:fillRect/>
          </a:stretch>
        </p:blipFill>
        <p:spPr>
          <a:xfrm>
            <a:off x="7590936" y="1792088"/>
            <a:ext cx="3445714" cy="3197622"/>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31101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B4A7-AE3B-F441-AA5D-DC4149322C62}"/>
              </a:ext>
            </a:extLst>
          </p:cNvPr>
          <p:cNvSpPr>
            <a:spLocks noGrp="1"/>
          </p:cNvSpPr>
          <p:nvPr>
            <p:ph type="title"/>
          </p:nvPr>
        </p:nvSpPr>
        <p:spPr/>
        <p:txBody>
          <a:bodyPr/>
          <a:lstStyle/>
          <a:p>
            <a:r>
              <a:rPr lang="en-US" dirty="0"/>
              <a:t>Automatic Maid video</a:t>
            </a:r>
          </a:p>
        </p:txBody>
      </p:sp>
      <p:pic>
        <p:nvPicPr>
          <p:cNvPr id="4" name="Online Media 3" descr="Î¤Î¿ ÏÎ¿Î¼ÏÏÏ - ÏÏÎ·ÏÎ­ÏÏÎ¹Î± ÏÎ¿Ï Î¦Î¯Î»ÏÎ½Î¿Ï">
            <a:hlinkClick r:id="" action="ppaction://media"/>
            <a:extLst>
              <a:ext uri="{FF2B5EF4-FFF2-40B4-BE49-F238E27FC236}">
                <a16:creationId xmlns:a16="http://schemas.microsoft.com/office/drawing/2014/main" id="{5EE09079-7974-FD49-9E24-709E61A85456}"/>
              </a:ext>
            </a:extLst>
          </p:cNvPr>
          <p:cNvPicPr>
            <a:picLocks noGrp="1" noRot="1" noChangeAspect="1"/>
          </p:cNvPicPr>
          <p:nvPr>
            <p:ph idx="1"/>
            <a:videoFile r:link="rId1"/>
          </p:nvPr>
        </p:nvPicPr>
        <p:blipFill>
          <a:blip r:embed="rId3"/>
          <a:stretch>
            <a:fillRect/>
          </a:stretch>
        </p:blipFill>
        <p:spPr>
          <a:xfrm>
            <a:off x="2006229" y="1647284"/>
            <a:ext cx="8179542" cy="4601116"/>
          </a:xfrm>
          <a:prstGeom prst="rect">
            <a:avLst/>
          </a:prstGeom>
        </p:spPr>
      </p:pic>
    </p:spTree>
    <p:extLst>
      <p:ext uri="{BB962C8B-B14F-4D97-AF65-F5344CB8AC3E}">
        <p14:creationId xmlns:p14="http://schemas.microsoft.com/office/powerpoint/2010/main" val="360031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1_Celestial">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3.xml><?xml version="1.0" encoding="utf-8"?>
<a:theme xmlns:a="http://schemas.openxmlformats.org/drawingml/2006/main" name="2_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4.xml><?xml version="1.0" encoding="utf-8"?>
<a:theme xmlns:a="http://schemas.openxmlformats.org/drawingml/2006/main" name="3_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1805</Words>
  <Application>Microsoft Macintosh PowerPoint</Application>
  <PresentationFormat>Widescreen</PresentationFormat>
  <Paragraphs>141</Paragraphs>
  <Slides>28</Slides>
  <Notes>14</Notes>
  <HiddenSlides>0</HiddenSlides>
  <MMClips>6</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28</vt:i4>
      </vt:variant>
    </vt:vector>
  </HeadingPairs>
  <TitlesOfParts>
    <vt:vector size="35" baseType="lpstr">
      <vt:lpstr>Arial</vt:lpstr>
      <vt:lpstr>Calibri</vt:lpstr>
      <vt:lpstr>Calibri Light</vt:lpstr>
      <vt:lpstr>Celestial</vt:lpstr>
      <vt:lpstr>1_Celestial</vt:lpstr>
      <vt:lpstr>2_Celestial</vt:lpstr>
      <vt:lpstr>3_Celestial</vt:lpstr>
      <vt:lpstr>History of Automata and robots</vt:lpstr>
      <vt:lpstr>Inspiration</vt:lpstr>
      <vt:lpstr>What is an Automaton?</vt:lpstr>
      <vt:lpstr>Timeline of automata</vt:lpstr>
      <vt:lpstr>Ancient Greek mythology</vt:lpstr>
      <vt:lpstr>Alexandria</vt:lpstr>
      <vt:lpstr>Ctesibius of Alexandria (270BC)</vt:lpstr>
      <vt:lpstr>Philo of Byzantium (220 BC)</vt:lpstr>
      <vt:lpstr>Automatic Maid video</vt:lpstr>
      <vt:lpstr>Hero of Alexandria (70 A.D.)</vt:lpstr>
      <vt:lpstr>Decline into the dark ages</vt:lpstr>
      <vt:lpstr>Islamic Golden Age 800 AD</vt:lpstr>
      <vt:lpstr>Banu Musa Brothers (9th Century)</vt:lpstr>
      <vt:lpstr>Ismail al-Jazari (1136-1206)</vt:lpstr>
      <vt:lpstr>Decline of the Islamic Golden Age</vt:lpstr>
      <vt:lpstr>Modern Automata</vt:lpstr>
      <vt:lpstr>Leonardo da vinci</vt:lpstr>
      <vt:lpstr>Karakuri</vt:lpstr>
      <vt:lpstr>Jacques de Vaucanson</vt:lpstr>
      <vt:lpstr>Robots</vt:lpstr>
      <vt:lpstr>Electro</vt:lpstr>
      <vt:lpstr>Autonomy</vt:lpstr>
      <vt:lpstr>Elmer and Elsie, very slow autonomous robots</vt:lpstr>
      <vt:lpstr>Modern robots</vt:lpstr>
      <vt:lpstr>What next?</vt:lpstr>
      <vt:lpstr>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Automata and robots</dc:title>
  <dc:creator>Ryan Harper</dc:creator>
  <cp:lastModifiedBy>Ryan Harper</cp:lastModifiedBy>
  <cp:revision>3</cp:revision>
  <dcterms:created xsi:type="dcterms:W3CDTF">2020-02-25T02:43:24Z</dcterms:created>
  <dcterms:modified xsi:type="dcterms:W3CDTF">2020-02-25T03:03:23Z</dcterms:modified>
</cp:coreProperties>
</file>